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85" r:id="rId2"/>
    <p:sldId id="288" r:id="rId3"/>
    <p:sldId id="289" r:id="rId4"/>
    <p:sldId id="276" r:id="rId5"/>
    <p:sldId id="274" r:id="rId6"/>
    <p:sldId id="277" r:id="rId7"/>
    <p:sldId id="257" r:id="rId8"/>
    <p:sldId id="264" r:id="rId9"/>
    <p:sldId id="265" r:id="rId10"/>
    <p:sldId id="283" r:id="rId11"/>
    <p:sldId id="284" r:id="rId12"/>
    <p:sldId id="271" r:id="rId13"/>
    <p:sldId id="287" r:id="rId14"/>
    <p:sldId id="272" r:id="rId15"/>
    <p:sldId id="286" r:id="rId16"/>
    <p:sldId id="279" r:id="rId17"/>
    <p:sldId id="262" r:id="rId18"/>
    <p:sldId id="258" r:id="rId19"/>
    <p:sldId id="291" r:id="rId20"/>
    <p:sldId id="261" r:id="rId21"/>
    <p:sldId id="290" r:id="rId22"/>
    <p:sldId id="266" r:id="rId23"/>
    <p:sldId id="293" r:id="rId24"/>
    <p:sldId id="294" r:id="rId25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4073"/>
    <a:srgbClr val="182C4E"/>
    <a:srgbClr val="000000"/>
    <a:srgbClr val="BC8D00"/>
    <a:srgbClr val="0C242A"/>
    <a:srgbClr val="08171B"/>
    <a:srgbClr val="061013"/>
    <a:srgbClr val="081D1B"/>
    <a:srgbClr val="0B1F1D"/>
    <a:srgbClr val="021D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01" autoAdjust="0"/>
    <p:restoredTop sz="84712"/>
  </p:normalViewPr>
  <p:slideViewPr>
    <p:cSldViewPr snapToGrid="0">
      <p:cViewPr>
        <p:scale>
          <a:sx n="197" d="100"/>
          <a:sy n="197" d="100"/>
        </p:scale>
        <p:origin x="960" y="40"/>
      </p:cViewPr>
      <p:guideLst/>
    </p:cSldViewPr>
  </p:slideViewPr>
  <p:notesTextViewPr>
    <p:cViewPr>
      <p:scale>
        <a:sx n="295" d="100"/>
        <a:sy n="295" d="100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35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svg"/><Relationship Id="rId9" Type="http://schemas.openxmlformats.org/officeDocument/2006/relationships/image" Target="../media/image35.pn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svg"/><Relationship Id="rId9" Type="http://schemas.openxmlformats.org/officeDocument/2006/relationships/image" Target="../media/image3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499A3F-08D9-5E4A-8EDD-5ABCDA76EDA0}" type="doc">
      <dgm:prSet loTypeId="urn:microsoft.com/office/officeart/2005/8/layout/list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22C7F414-CE4B-6147-BEAB-8C11EB04089D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GB" b="1">
              <a:solidFill>
                <a:schemeClr val="bg1"/>
              </a:solidFill>
            </a:rPr>
            <a:t>Evolutionary game theory framework</a:t>
          </a:r>
          <a:endParaRPr lang="en-GR">
            <a:solidFill>
              <a:schemeClr val="bg1"/>
            </a:solidFill>
          </a:endParaRPr>
        </a:p>
      </dgm:t>
    </dgm:pt>
    <dgm:pt modelId="{79BBFA98-329F-934B-94E1-D72CC8C92792}" type="parTrans" cxnId="{92DE2286-E886-CE4C-94D1-E754DD0EAB38}">
      <dgm:prSet/>
      <dgm:spPr/>
      <dgm:t>
        <a:bodyPr/>
        <a:lstStyle/>
        <a:p>
          <a:endParaRPr lang="en-GB"/>
        </a:p>
      </dgm:t>
    </dgm:pt>
    <dgm:pt modelId="{716B2F32-D4D2-5148-B5EE-B52BF579C2D3}" type="sibTrans" cxnId="{92DE2286-E886-CE4C-94D1-E754DD0EAB38}">
      <dgm:prSet/>
      <dgm:spPr/>
      <dgm:t>
        <a:bodyPr/>
        <a:lstStyle/>
        <a:p>
          <a:endParaRPr lang="en-GB"/>
        </a:p>
      </dgm:t>
    </dgm:pt>
    <dgm:pt modelId="{75B0C829-9D01-B444-A002-6712B88E1BFF}">
      <dgm:prSet/>
      <dgm:spPr/>
      <dgm:t>
        <a:bodyPr/>
        <a:lstStyle/>
        <a:p>
          <a:r>
            <a:rPr lang="en-GB" b="1" dirty="0"/>
            <a:t>First</a:t>
          </a:r>
          <a:r>
            <a:rPr lang="en-GB" dirty="0"/>
            <a:t> </a:t>
          </a:r>
          <a:r>
            <a:rPr lang="en-GB" b="1" dirty="0"/>
            <a:t>attempt</a:t>
          </a:r>
          <a:r>
            <a:rPr lang="en-GB" dirty="0"/>
            <a:t> in the specific NLP task of </a:t>
          </a:r>
          <a:r>
            <a:rPr lang="en-GB" b="0" dirty="0"/>
            <a:t>WSD</a:t>
          </a:r>
          <a:r>
            <a:rPr lang="en-GB" dirty="0"/>
            <a:t> </a:t>
          </a:r>
          <a:endParaRPr lang="en-GR" dirty="0"/>
        </a:p>
      </dgm:t>
    </dgm:pt>
    <dgm:pt modelId="{4C46D799-795C-1342-9122-2BA9C299B134}" type="parTrans" cxnId="{1577E579-617A-F544-B6F5-71F1D39C3640}">
      <dgm:prSet/>
      <dgm:spPr/>
      <dgm:t>
        <a:bodyPr/>
        <a:lstStyle/>
        <a:p>
          <a:endParaRPr lang="en-GB"/>
        </a:p>
      </dgm:t>
    </dgm:pt>
    <dgm:pt modelId="{FD4C851F-4C3B-5C44-B2C5-ED8B76425FED}" type="sibTrans" cxnId="{1577E579-617A-F544-B6F5-71F1D39C3640}">
      <dgm:prSet/>
      <dgm:spPr/>
      <dgm:t>
        <a:bodyPr/>
        <a:lstStyle/>
        <a:p>
          <a:endParaRPr lang="en-GB"/>
        </a:p>
      </dgm:t>
    </dgm:pt>
    <dgm:pt modelId="{2CA43B23-442E-834D-A338-218E9480DD8C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GB" b="1" dirty="0">
              <a:solidFill>
                <a:schemeClr val="bg1"/>
              </a:solidFill>
            </a:rPr>
            <a:t>WSD  </a:t>
          </a:r>
          <a:endParaRPr lang="en-GR" b="1" dirty="0">
            <a:solidFill>
              <a:schemeClr val="bg1"/>
            </a:solidFill>
          </a:endParaRPr>
        </a:p>
      </dgm:t>
    </dgm:pt>
    <dgm:pt modelId="{14B7EE91-4A66-734D-867D-E92AB63402EE}" type="parTrans" cxnId="{EC3EC671-E971-1249-94DA-CCB9C80485B9}">
      <dgm:prSet/>
      <dgm:spPr/>
      <dgm:t>
        <a:bodyPr/>
        <a:lstStyle/>
        <a:p>
          <a:endParaRPr lang="en-GB"/>
        </a:p>
      </dgm:t>
    </dgm:pt>
    <dgm:pt modelId="{76E8F29B-2FA1-D34F-AFF0-96BDC87C3A26}" type="sibTrans" cxnId="{EC3EC671-E971-1249-94DA-CCB9C80485B9}">
      <dgm:prSet/>
      <dgm:spPr/>
      <dgm:t>
        <a:bodyPr/>
        <a:lstStyle/>
        <a:p>
          <a:endParaRPr lang="en-GB"/>
        </a:p>
      </dgm:t>
    </dgm:pt>
    <dgm:pt modelId="{FEC74E1B-CE89-9140-8BCF-DC7549253BCC}">
      <dgm:prSet/>
      <dgm:spPr/>
      <dgm:t>
        <a:bodyPr/>
        <a:lstStyle/>
        <a:p>
          <a:r>
            <a:rPr lang="en-GB" b="0" dirty="0"/>
            <a:t>Sense - </a:t>
          </a:r>
          <a:r>
            <a:rPr lang="en-GB" b="1" dirty="0"/>
            <a:t>labelling</a:t>
          </a:r>
          <a:r>
            <a:rPr lang="en-GB" b="0" dirty="0"/>
            <a:t> task </a:t>
          </a:r>
          <a:r>
            <a:rPr lang="en-GB" b="1" dirty="0"/>
            <a:t>→ </a:t>
          </a:r>
          <a:r>
            <a:rPr lang="en-GB" dirty="0"/>
            <a:t>sense assignment to words</a:t>
          </a:r>
          <a:endParaRPr lang="en-GR" dirty="0"/>
        </a:p>
      </dgm:t>
    </dgm:pt>
    <dgm:pt modelId="{00A67200-5568-2A49-BC4B-659A411552ED}" type="parTrans" cxnId="{854ECB66-82C3-E741-BC45-4341F2C2CF14}">
      <dgm:prSet/>
      <dgm:spPr/>
      <dgm:t>
        <a:bodyPr/>
        <a:lstStyle/>
        <a:p>
          <a:endParaRPr lang="en-GB"/>
        </a:p>
      </dgm:t>
    </dgm:pt>
    <dgm:pt modelId="{51D39CF6-FF5B-B04A-A60C-3E0367CD60EF}" type="sibTrans" cxnId="{854ECB66-82C3-E741-BC45-4341F2C2CF14}">
      <dgm:prSet/>
      <dgm:spPr/>
      <dgm:t>
        <a:bodyPr/>
        <a:lstStyle/>
        <a:p>
          <a:endParaRPr lang="en-GB"/>
        </a:p>
      </dgm:t>
    </dgm:pt>
    <dgm:pt modelId="{3AA13C7D-2DC5-DC42-8D54-935C8A6AEE21}">
      <dgm:prSet/>
      <dgm:spPr/>
      <dgm:t>
        <a:bodyPr/>
        <a:lstStyle/>
        <a:p>
          <a:r>
            <a:rPr lang="en-GB" b="1" dirty="0"/>
            <a:t>Constraint</a:t>
          </a:r>
          <a:r>
            <a:rPr lang="en-GB" b="0" dirty="0"/>
            <a:t> satisfaction problem</a:t>
          </a:r>
          <a:endParaRPr lang="en-GR" b="0" dirty="0"/>
        </a:p>
      </dgm:t>
    </dgm:pt>
    <dgm:pt modelId="{D504D843-81EE-EB4D-AC58-23F93C220183}" type="parTrans" cxnId="{C20E80C5-867D-094B-839A-FCD4EDBFFEB6}">
      <dgm:prSet/>
      <dgm:spPr/>
      <dgm:t>
        <a:bodyPr/>
        <a:lstStyle/>
        <a:p>
          <a:endParaRPr lang="en-GB"/>
        </a:p>
      </dgm:t>
    </dgm:pt>
    <dgm:pt modelId="{726FBE88-25B4-4E49-8010-CAF3094156C3}" type="sibTrans" cxnId="{C20E80C5-867D-094B-839A-FCD4EDBFFEB6}">
      <dgm:prSet/>
      <dgm:spPr/>
      <dgm:t>
        <a:bodyPr/>
        <a:lstStyle/>
        <a:p>
          <a:endParaRPr lang="en-GB"/>
        </a:p>
      </dgm:t>
    </dgm:pt>
    <dgm:pt modelId="{F26D4D09-BCB7-0E4C-B3B8-58F1C1ADB320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GB" b="1" dirty="0">
              <a:solidFill>
                <a:schemeClr val="bg1"/>
              </a:solidFill>
            </a:rPr>
            <a:t>Game-theoretical approach </a:t>
          </a:r>
          <a:endParaRPr lang="en-GR" b="1" dirty="0">
            <a:solidFill>
              <a:schemeClr val="bg1"/>
            </a:solidFill>
          </a:endParaRPr>
        </a:p>
      </dgm:t>
    </dgm:pt>
    <dgm:pt modelId="{FA09D9ED-F773-5B42-8D9D-2B9A5668EC4B}" type="parTrans" cxnId="{68774206-E85D-DD40-8F13-0D34DF4562B5}">
      <dgm:prSet/>
      <dgm:spPr/>
      <dgm:t>
        <a:bodyPr/>
        <a:lstStyle/>
        <a:p>
          <a:endParaRPr lang="en-GB"/>
        </a:p>
      </dgm:t>
    </dgm:pt>
    <dgm:pt modelId="{D7A7B3D8-264A-B84A-8BCD-4D790E17FE42}" type="sibTrans" cxnId="{68774206-E85D-DD40-8F13-0D34DF4562B5}">
      <dgm:prSet/>
      <dgm:spPr/>
      <dgm:t>
        <a:bodyPr/>
        <a:lstStyle/>
        <a:p>
          <a:endParaRPr lang="en-GB"/>
        </a:p>
      </dgm:t>
    </dgm:pt>
    <dgm:pt modelId="{84E909AF-3670-FB48-97F0-35587EDB5A5D}">
      <dgm:prSet/>
      <dgm:spPr/>
      <dgm:t>
        <a:bodyPr/>
        <a:lstStyle/>
        <a:p>
          <a:r>
            <a:rPr lang="en-GB" b="1" dirty="0"/>
            <a:t>Players</a:t>
          </a:r>
          <a:r>
            <a:rPr lang="en-GB" dirty="0"/>
            <a:t> →  words ( to be disambiguated )</a:t>
          </a:r>
          <a:endParaRPr lang="en-GR" dirty="0"/>
        </a:p>
      </dgm:t>
    </dgm:pt>
    <dgm:pt modelId="{2B7314E5-3346-8C40-80B9-B057827E0539}" type="parTrans" cxnId="{C8565401-4285-2044-9C89-70D0A902B2E4}">
      <dgm:prSet/>
      <dgm:spPr/>
      <dgm:t>
        <a:bodyPr/>
        <a:lstStyle/>
        <a:p>
          <a:endParaRPr lang="en-GB"/>
        </a:p>
      </dgm:t>
    </dgm:pt>
    <dgm:pt modelId="{3DDFE893-3F9D-4045-9782-BD1803D746DD}" type="sibTrans" cxnId="{C8565401-4285-2044-9C89-70D0A902B2E4}">
      <dgm:prSet/>
      <dgm:spPr/>
      <dgm:t>
        <a:bodyPr/>
        <a:lstStyle/>
        <a:p>
          <a:endParaRPr lang="en-GB"/>
        </a:p>
      </dgm:t>
    </dgm:pt>
    <dgm:pt modelId="{E2EB4045-9F6F-F640-A5BD-CF871BD2A6F3}">
      <dgm:prSet/>
      <dgm:spPr/>
      <dgm:t>
        <a:bodyPr/>
        <a:lstStyle/>
        <a:p>
          <a:r>
            <a:rPr lang="en-GB" b="1" dirty="0"/>
            <a:t>Strategies</a:t>
          </a:r>
          <a:r>
            <a:rPr lang="en-GB" dirty="0"/>
            <a:t> →  senses ( evolving population )</a:t>
          </a:r>
          <a:endParaRPr lang="en-GR" dirty="0"/>
        </a:p>
      </dgm:t>
    </dgm:pt>
    <dgm:pt modelId="{B176CB79-B253-DF42-94CF-F183DE0DA311}" type="parTrans" cxnId="{81DA49D2-40FB-BC40-BBA6-998588D9DA16}">
      <dgm:prSet/>
      <dgm:spPr/>
      <dgm:t>
        <a:bodyPr/>
        <a:lstStyle/>
        <a:p>
          <a:endParaRPr lang="en-GB"/>
        </a:p>
      </dgm:t>
    </dgm:pt>
    <dgm:pt modelId="{D67B4000-C692-A144-BE24-47240FD55C72}" type="sibTrans" cxnId="{81DA49D2-40FB-BC40-BBA6-998588D9DA16}">
      <dgm:prSet/>
      <dgm:spPr/>
      <dgm:t>
        <a:bodyPr/>
        <a:lstStyle/>
        <a:p>
          <a:endParaRPr lang="en-GB"/>
        </a:p>
      </dgm:t>
    </dgm:pt>
    <dgm:pt modelId="{5C17A1EE-1759-514A-84AF-6CD618A248DA}">
      <dgm:prSet/>
      <dgm:spPr/>
      <dgm:t>
        <a:bodyPr/>
        <a:lstStyle/>
        <a:p>
          <a:r>
            <a:rPr lang="en-GB" b="1"/>
            <a:t>Payoff</a:t>
          </a:r>
          <a:r>
            <a:rPr lang="en-GB"/>
            <a:t> matrices →  sense similarity </a:t>
          </a:r>
          <a:endParaRPr lang="en-GR"/>
        </a:p>
      </dgm:t>
    </dgm:pt>
    <dgm:pt modelId="{D61843FC-1A1D-7B47-A78D-A71CE226DFC6}" type="parTrans" cxnId="{1F27F38A-9F6A-FA43-B0D1-893E789C5ADB}">
      <dgm:prSet/>
      <dgm:spPr/>
      <dgm:t>
        <a:bodyPr/>
        <a:lstStyle/>
        <a:p>
          <a:endParaRPr lang="en-GB"/>
        </a:p>
      </dgm:t>
    </dgm:pt>
    <dgm:pt modelId="{CC605F5D-0AD0-544B-BB0B-44A32DCD4233}" type="sibTrans" cxnId="{1F27F38A-9F6A-FA43-B0D1-893E789C5ADB}">
      <dgm:prSet/>
      <dgm:spPr/>
      <dgm:t>
        <a:bodyPr/>
        <a:lstStyle/>
        <a:p>
          <a:endParaRPr lang="en-GB"/>
        </a:p>
      </dgm:t>
    </dgm:pt>
    <dgm:pt modelId="{3E52E5CE-619B-AD45-B28B-2641F8E3E6C6}">
      <dgm:prSet/>
      <dgm:spPr/>
      <dgm:t>
        <a:bodyPr/>
        <a:lstStyle/>
        <a:p>
          <a:r>
            <a:rPr lang="en-GB" b="1" dirty="0"/>
            <a:t>Interactions</a:t>
          </a:r>
          <a:r>
            <a:rPr lang="en-GB" dirty="0"/>
            <a:t> → weighted graph</a:t>
          </a:r>
          <a:endParaRPr lang="en-GR" dirty="0"/>
        </a:p>
      </dgm:t>
    </dgm:pt>
    <dgm:pt modelId="{8F31E5EF-87B1-3B4B-A902-46CA4145DD96}" type="parTrans" cxnId="{22465995-C036-5C44-BD63-43C04AB5185D}">
      <dgm:prSet/>
      <dgm:spPr/>
      <dgm:t>
        <a:bodyPr/>
        <a:lstStyle/>
        <a:p>
          <a:endParaRPr lang="en-GB"/>
        </a:p>
      </dgm:t>
    </dgm:pt>
    <dgm:pt modelId="{CB9DF5A5-224D-AC46-B5EF-8D2E211E416F}" type="sibTrans" cxnId="{22465995-C036-5C44-BD63-43C04AB5185D}">
      <dgm:prSet/>
      <dgm:spPr/>
      <dgm:t>
        <a:bodyPr/>
        <a:lstStyle/>
        <a:p>
          <a:endParaRPr lang="en-GB"/>
        </a:p>
      </dgm:t>
    </dgm:pt>
    <dgm:pt modelId="{F94D544D-8B52-5544-BDB3-E694DC01A192}">
      <dgm:prSet/>
      <dgm:spPr/>
      <dgm:t>
        <a:bodyPr/>
        <a:lstStyle/>
        <a:p>
          <a:r>
            <a:rPr lang="en-GB" b="1" dirty="0"/>
            <a:t>Nash equilibrium</a:t>
          </a:r>
          <a:r>
            <a:rPr lang="en-GB" dirty="0"/>
            <a:t> → consistent word-sense assignment</a:t>
          </a:r>
          <a:endParaRPr lang="en-GR" dirty="0"/>
        </a:p>
      </dgm:t>
    </dgm:pt>
    <dgm:pt modelId="{7C151AEA-CA43-F34F-A44E-7855487668F8}" type="parTrans" cxnId="{4013130C-1E14-4C42-8054-A3F2A0F19FCE}">
      <dgm:prSet/>
      <dgm:spPr/>
      <dgm:t>
        <a:bodyPr/>
        <a:lstStyle/>
        <a:p>
          <a:endParaRPr lang="en-GB"/>
        </a:p>
      </dgm:t>
    </dgm:pt>
    <dgm:pt modelId="{6E705280-18A5-574A-9B27-8375CFEEF2BA}" type="sibTrans" cxnId="{4013130C-1E14-4C42-8054-A3F2A0F19FCE}">
      <dgm:prSet/>
      <dgm:spPr/>
      <dgm:t>
        <a:bodyPr/>
        <a:lstStyle/>
        <a:p>
          <a:endParaRPr lang="en-GB"/>
        </a:p>
      </dgm:t>
    </dgm:pt>
    <dgm:pt modelId="{983960CE-2FF3-EB48-874F-42061560B72B}">
      <dgm:prSet/>
      <dgm:spPr/>
      <dgm:t>
        <a:bodyPr/>
        <a:lstStyle/>
        <a:p>
          <a:r>
            <a:rPr lang="en-GB" b="1" dirty="0"/>
            <a:t>Selection process </a:t>
          </a:r>
          <a:endParaRPr lang="en-GR" dirty="0"/>
        </a:p>
      </dgm:t>
    </dgm:pt>
    <dgm:pt modelId="{1BF437A1-5EA3-B943-82EE-BFBEADC5FB01}" type="parTrans" cxnId="{34E48939-45FF-2048-993C-9C99B22DE80A}">
      <dgm:prSet/>
      <dgm:spPr/>
      <dgm:t>
        <a:bodyPr/>
        <a:lstStyle/>
        <a:p>
          <a:endParaRPr lang="en-GB"/>
        </a:p>
      </dgm:t>
    </dgm:pt>
    <dgm:pt modelId="{B9EF9CB2-70AA-5D41-A639-70A85DDC8854}" type="sibTrans" cxnId="{34E48939-45FF-2048-993C-9C99B22DE80A}">
      <dgm:prSet/>
      <dgm:spPr/>
      <dgm:t>
        <a:bodyPr/>
        <a:lstStyle/>
        <a:p>
          <a:endParaRPr lang="en-GB"/>
        </a:p>
      </dgm:t>
    </dgm:pt>
    <dgm:pt modelId="{E8100F3B-2008-3E42-9F68-A10020847D36}">
      <dgm:prSet/>
      <dgm:spPr/>
      <dgm:t>
        <a:bodyPr/>
        <a:lstStyle/>
        <a:p>
          <a:r>
            <a:rPr lang="en-GB" dirty="0"/>
            <a:t>Iterative process of </a:t>
          </a:r>
          <a:r>
            <a:rPr lang="en-GB" b="1" dirty="0"/>
            <a:t>fitness</a:t>
          </a:r>
          <a:r>
            <a:rPr lang="en-GB" dirty="0"/>
            <a:t> </a:t>
          </a:r>
          <a:r>
            <a:rPr lang="en-GB" b="1" dirty="0"/>
            <a:t>increase</a:t>
          </a:r>
          <a:r>
            <a:rPr lang="en-GB" dirty="0"/>
            <a:t> ( candidates / senses with certain features )</a:t>
          </a:r>
          <a:endParaRPr lang="en-GR" dirty="0"/>
        </a:p>
      </dgm:t>
    </dgm:pt>
    <dgm:pt modelId="{23819E7B-1C52-F14A-86E7-A2570C57F7A9}" type="parTrans" cxnId="{13ED6D1A-12C0-644F-91BD-2432DF173557}">
      <dgm:prSet/>
      <dgm:spPr/>
      <dgm:t>
        <a:bodyPr/>
        <a:lstStyle/>
        <a:p>
          <a:endParaRPr lang="en-GB"/>
        </a:p>
      </dgm:t>
    </dgm:pt>
    <dgm:pt modelId="{38744EAD-3C89-9F42-A8F1-C3F898182D8E}" type="sibTrans" cxnId="{13ED6D1A-12C0-644F-91BD-2432DF173557}">
      <dgm:prSet/>
      <dgm:spPr/>
      <dgm:t>
        <a:bodyPr/>
        <a:lstStyle/>
        <a:p>
          <a:endParaRPr lang="en-GB"/>
        </a:p>
      </dgm:t>
    </dgm:pt>
    <dgm:pt modelId="{BF1154D0-24F3-8B4E-ADA2-9FBA5B11A961}">
      <dgm:prSet/>
      <dgm:spPr/>
      <dgm:t>
        <a:bodyPr/>
        <a:lstStyle/>
        <a:p>
          <a:r>
            <a:rPr lang="en-GB" b="1" dirty="0"/>
            <a:t>Best</a:t>
          </a:r>
          <a:r>
            <a:rPr lang="en-GB" dirty="0"/>
            <a:t> </a:t>
          </a:r>
          <a:r>
            <a:rPr lang="en-GB" b="1" dirty="0"/>
            <a:t>candidates</a:t>
          </a:r>
          <a:r>
            <a:rPr lang="en-GB" dirty="0"/>
            <a:t> ( senses with higher fitness ) in the population</a:t>
          </a:r>
          <a:endParaRPr lang="en-GR" dirty="0"/>
        </a:p>
      </dgm:t>
    </dgm:pt>
    <dgm:pt modelId="{DFD50E26-7B11-E74E-A121-4E32C9E71820}" type="parTrans" cxnId="{7C0E5EA0-0A05-EA4C-AE07-15A5BB9CCA57}">
      <dgm:prSet/>
      <dgm:spPr/>
      <dgm:t>
        <a:bodyPr/>
        <a:lstStyle/>
        <a:p>
          <a:endParaRPr lang="en-GB"/>
        </a:p>
      </dgm:t>
    </dgm:pt>
    <dgm:pt modelId="{B202F94A-00D9-5F41-9BD9-33681F3F1E2B}" type="sibTrans" cxnId="{7C0E5EA0-0A05-EA4C-AE07-15A5BB9CCA57}">
      <dgm:prSet/>
      <dgm:spPr/>
      <dgm:t>
        <a:bodyPr/>
        <a:lstStyle/>
        <a:p>
          <a:endParaRPr lang="en-GB"/>
        </a:p>
      </dgm:t>
    </dgm:pt>
    <dgm:pt modelId="{E17A68FD-ADA2-4C46-A2B2-89C4857E39AA}" type="pres">
      <dgm:prSet presAssocID="{36499A3F-08D9-5E4A-8EDD-5ABCDA76EDA0}" presName="linear" presStyleCnt="0">
        <dgm:presLayoutVars>
          <dgm:dir/>
          <dgm:animLvl val="lvl"/>
          <dgm:resizeHandles val="exact"/>
        </dgm:presLayoutVars>
      </dgm:prSet>
      <dgm:spPr/>
    </dgm:pt>
    <dgm:pt modelId="{58213E6B-1DB3-D64B-AE14-784611E5A963}" type="pres">
      <dgm:prSet presAssocID="{22C7F414-CE4B-6147-BEAB-8C11EB04089D}" presName="parentLin" presStyleCnt="0"/>
      <dgm:spPr/>
    </dgm:pt>
    <dgm:pt modelId="{2D546E68-E12F-AF4E-8D8E-513A4DD99E90}" type="pres">
      <dgm:prSet presAssocID="{22C7F414-CE4B-6147-BEAB-8C11EB04089D}" presName="parentLeftMargin" presStyleLbl="node1" presStyleIdx="0" presStyleCnt="3"/>
      <dgm:spPr/>
    </dgm:pt>
    <dgm:pt modelId="{C1B51DB1-D147-C848-A677-4454989D784F}" type="pres">
      <dgm:prSet presAssocID="{22C7F414-CE4B-6147-BEAB-8C11EB04089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AE8767D-A2E3-0F4E-9D13-526CE0EED8E2}" type="pres">
      <dgm:prSet presAssocID="{22C7F414-CE4B-6147-BEAB-8C11EB04089D}" presName="negativeSpace" presStyleCnt="0"/>
      <dgm:spPr/>
    </dgm:pt>
    <dgm:pt modelId="{BECD54A4-CEE8-1447-ABA1-95D3E0EEBCBD}" type="pres">
      <dgm:prSet presAssocID="{22C7F414-CE4B-6147-BEAB-8C11EB04089D}" presName="childText" presStyleLbl="conFgAcc1" presStyleIdx="0" presStyleCnt="3">
        <dgm:presLayoutVars>
          <dgm:bulletEnabled val="1"/>
        </dgm:presLayoutVars>
      </dgm:prSet>
      <dgm:spPr/>
    </dgm:pt>
    <dgm:pt modelId="{439201F5-F4DE-894C-BDC2-F433C2990F81}" type="pres">
      <dgm:prSet presAssocID="{716B2F32-D4D2-5148-B5EE-B52BF579C2D3}" presName="spaceBetweenRectangles" presStyleCnt="0"/>
      <dgm:spPr/>
    </dgm:pt>
    <dgm:pt modelId="{C96A7D26-15C0-284A-A371-641C3B1287B4}" type="pres">
      <dgm:prSet presAssocID="{2CA43B23-442E-834D-A338-218E9480DD8C}" presName="parentLin" presStyleCnt="0"/>
      <dgm:spPr/>
    </dgm:pt>
    <dgm:pt modelId="{8128C116-72F9-0F48-9CBC-2023BC2C14E2}" type="pres">
      <dgm:prSet presAssocID="{2CA43B23-442E-834D-A338-218E9480DD8C}" presName="parentLeftMargin" presStyleLbl="node1" presStyleIdx="0" presStyleCnt="3"/>
      <dgm:spPr/>
    </dgm:pt>
    <dgm:pt modelId="{73B0216E-F5AE-0F4F-9AA9-B5ABA27E9B89}" type="pres">
      <dgm:prSet presAssocID="{2CA43B23-442E-834D-A338-218E9480DD8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408AE33-4664-974F-892E-9850B39BC9CA}" type="pres">
      <dgm:prSet presAssocID="{2CA43B23-442E-834D-A338-218E9480DD8C}" presName="negativeSpace" presStyleCnt="0"/>
      <dgm:spPr/>
    </dgm:pt>
    <dgm:pt modelId="{AA1FF4A4-57E2-1445-94CE-715DA0BD05AC}" type="pres">
      <dgm:prSet presAssocID="{2CA43B23-442E-834D-A338-218E9480DD8C}" presName="childText" presStyleLbl="conFgAcc1" presStyleIdx="1" presStyleCnt="3">
        <dgm:presLayoutVars>
          <dgm:bulletEnabled val="1"/>
        </dgm:presLayoutVars>
      </dgm:prSet>
      <dgm:spPr/>
    </dgm:pt>
    <dgm:pt modelId="{B1F98C7D-1EE8-BC48-8842-1B8F3AF11F55}" type="pres">
      <dgm:prSet presAssocID="{76E8F29B-2FA1-D34F-AFF0-96BDC87C3A26}" presName="spaceBetweenRectangles" presStyleCnt="0"/>
      <dgm:spPr/>
    </dgm:pt>
    <dgm:pt modelId="{EB5CEFC5-5EEF-8D44-9885-E4323AEA8F9D}" type="pres">
      <dgm:prSet presAssocID="{F26D4D09-BCB7-0E4C-B3B8-58F1C1ADB320}" presName="parentLin" presStyleCnt="0"/>
      <dgm:spPr/>
    </dgm:pt>
    <dgm:pt modelId="{44BE48DD-A7C1-B748-B56B-9EC7408EB94F}" type="pres">
      <dgm:prSet presAssocID="{F26D4D09-BCB7-0E4C-B3B8-58F1C1ADB320}" presName="parentLeftMargin" presStyleLbl="node1" presStyleIdx="1" presStyleCnt="3"/>
      <dgm:spPr/>
    </dgm:pt>
    <dgm:pt modelId="{C3B7AD24-F005-D345-A023-A559737FC7BA}" type="pres">
      <dgm:prSet presAssocID="{F26D4D09-BCB7-0E4C-B3B8-58F1C1ADB320}" presName="parentText" presStyleLbl="node1" presStyleIdx="2" presStyleCnt="3" custScaleX="121662">
        <dgm:presLayoutVars>
          <dgm:chMax val="0"/>
          <dgm:bulletEnabled val="1"/>
        </dgm:presLayoutVars>
      </dgm:prSet>
      <dgm:spPr/>
    </dgm:pt>
    <dgm:pt modelId="{AFC711F2-0ADF-CB47-89D5-23921B48482A}" type="pres">
      <dgm:prSet presAssocID="{F26D4D09-BCB7-0E4C-B3B8-58F1C1ADB320}" presName="negativeSpace" presStyleCnt="0"/>
      <dgm:spPr/>
    </dgm:pt>
    <dgm:pt modelId="{793940AF-EBD0-964A-875A-3B3EA396D968}" type="pres">
      <dgm:prSet presAssocID="{F26D4D09-BCB7-0E4C-B3B8-58F1C1ADB32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8565401-4285-2044-9C89-70D0A902B2E4}" srcId="{F26D4D09-BCB7-0E4C-B3B8-58F1C1ADB320}" destId="{84E909AF-3670-FB48-97F0-35587EDB5A5D}" srcOrd="0" destOrd="0" parTransId="{2B7314E5-3346-8C40-80B9-B057827E0539}" sibTransId="{3DDFE893-3F9D-4045-9782-BD1803D746DD}"/>
    <dgm:cxn modelId="{9F592406-53F9-FA48-A1F7-9526420247F5}" type="presOf" srcId="{F26D4D09-BCB7-0E4C-B3B8-58F1C1ADB320}" destId="{C3B7AD24-F005-D345-A023-A559737FC7BA}" srcOrd="1" destOrd="0" presId="urn:microsoft.com/office/officeart/2005/8/layout/list1"/>
    <dgm:cxn modelId="{68774206-E85D-DD40-8F13-0D34DF4562B5}" srcId="{36499A3F-08D9-5E4A-8EDD-5ABCDA76EDA0}" destId="{F26D4D09-BCB7-0E4C-B3B8-58F1C1ADB320}" srcOrd="2" destOrd="0" parTransId="{FA09D9ED-F773-5B42-8D9D-2B9A5668EC4B}" sibTransId="{D7A7B3D8-264A-B84A-8BCD-4D790E17FE42}"/>
    <dgm:cxn modelId="{4013130C-1E14-4C42-8054-A3F2A0F19FCE}" srcId="{F26D4D09-BCB7-0E4C-B3B8-58F1C1ADB320}" destId="{F94D544D-8B52-5544-BDB3-E694DC01A192}" srcOrd="4" destOrd="0" parTransId="{7C151AEA-CA43-F34F-A44E-7855487668F8}" sibTransId="{6E705280-18A5-574A-9B27-8375CFEEF2BA}"/>
    <dgm:cxn modelId="{7418A612-661A-5C45-81B2-BB8E6B818C03}" type="presOf" srcId="{36499A3F-08D9-5E4A-8EDD-5ABCDA76EDA0}" destId="{E17A68FD-ADA2-4C46-A2B2-89C4857E39AA}" srcOrd="0" destOrd="0" presId="urn:microsoft.com/office/officeart/2005/8/layout/list1"/>
    <dgm:cxn modelId="{13ED6D1A-12C0-644F-91BD-2432DF173557}" srcId="{983960CE-2FF3-EB48-874F-42061560B72B}" destId="{E8100F3B-2008-3E42-9F68-A10020847D36}" srcOrd="0" destOrd="0" parTransId="{23819E7B-1C52-F14A-86E7-A2570C57F7A9}" sibTransId="{38744EAD-3C89-9F42-A8F1-C3F898182D8E}"/>
    <dgm:cxn modelId="{64977B1C-5565-C345-89AF-85463D2379FA}" type="presOf" srcId="{BF1154D0-24F3-8B4E-ADA2-9FBA5B11A961}" destId="{793940AF-EBD0-964A-875A-3B3EA396D968}" srcOrd="0" destOrd="7" presId="urn:microsoft.com/office/officeart/2005/8/layout/list1"/>
    <dgm:cxn modelId="{A8430126-B75E-4545-A1DF-C400D9E6E083}" type="presOf" srcId="{2CA43B23-442E-834D-A338-218E9480DD8C}" destId="{8128C116-72F9-0F48-9CBC-2023BC2C14E2}" srcOrd="0" destOrd="0" presId="urn:microsoft.com/office/officeart/2005/8/layout/list1"/>
    <dgm:cxn modelId="{49113B2C-A094-4042-9CFA-C0ACBE959B0D}" type="presOf" srcId="{983960CE-2FF3-EB48-874F-42061560B72B}" destId="{793940AF-EBD0-964A-875A-3B3EA396D968}" srcOrd="0" destOrd="5" presId="urn:microsoft.com/office/officeart/2005/8/layout/list1"/>
    <dgm:cxn modelId="{34E48939-45FF-2048-993C-9C99B22DE80A}" srcId="{F26D4D09-BCB7-0E4C-B3B8-58F1C1ADB320}" destId="{983960CE-2FF3-EB48-874F-42061560B72B}" srcOrd="5" destOrd="0" parTransId="{1BF437A1-5EA3-B943-82EE-BFBEADC5FB01}" sibTransId="{B9EF9CB2-70AA-5D41-A639-70A85DDC8854}"/>
    <dgm:cxn modelId="{E7C2DC45-833D-0148-A8EB-98E5CE7DD090}" type="presOf" srcId="{3E52E5CE-619B-AD45-B28B-2641F8E3E6C6}" destId="{793940AF-EBD0-964A-875A-3B3EA396D968}" srcOrd="0" destOrd="3" presId="urn:microsoft.com/office/officeart/2005/8/layout/list1"/>
    <dgm:cxn modelId="{C160D356-9789-8544-A4F0-C168609CC878}" type="presOf" srcId="{22C7F414-CE4B-6147-BEAB-8C11EB04089D}" destId="{2D546E68-E12F-AF4E-8D8E-513A4DD99E90}" srcOrd="0" destOrd="0" presId="urn:microsoft.com/office/officeart/2005/8/layout/list1"/>
    <dgm:cxn modelId="{58FA3F5A-5AB1-8446-ABF3-EF72E41B9208}" type="presOf" srcId="{F26D4D09-BCB7-0E4C-B3B8-58F1C1ADB320}" destId="{44BE48DD-A7C1-B748-B56B-9EC7408EB94F}" srcOrd="0" destOrd="0" presId="urn:microsoft.com/office/officeart/2005/8/layout/list1"/>
    <dgm:cxn modelId="{854ECB66-82C3-E741-BC45-4341F2C2CF14}" srcId="{2CA43B23-442E-834D-A338-218E9480DD8C}" destId="{FEC74E1B-CE89-9140-8BCF-DC7549253BCC}" srcOrd="0" destOrd="0" parTransId="{00A67200-5568-2A49-BC4B-659A411552ED}" sibTransId="{51D39CF6-FF5B-B04A-A60C-3E0367CD60EF}"/>
    <dgm:cxn modelId="{EC3EC671-E971-1249-94DA-CCB9C80485B9}" srcId="{36499A3F-08D9-5E4A-8EDD-5ABCDA76EDA0}" destId="{2CA43B23-442E-834D-A338-218E9480DD8C}" srcOrd="1" destOrd="0" parTransId="{14B7EE91-4A66-734D-867D-E92AB63402EE}" sibTransId="{76E8F29B-2FA1-D34F-AFF0-96BDC87C3A26}"/>
    <dgm:cxn modelId="{1577E579-617A-F544-B6F5-71F1D39C3640}" srcId="{22C7F414-CE4B-6147-BEAB-8C11EB04089D}" destId="{75B0C829-9D01-B444-A002-6712B88E1BFF}" srcOrd="0" destOrd="0" parTransId="{4C46D799-795C-1342-9122-2BA9C299B134}" sibTransId="{FD4C851F-4C3B-5C44-B2C5-ED8B76425FED}"/>
    <dgm:cxn modelId="{92DE2286-E886-CE4C-94D1-E754DD0EAB38}" srcId="{36499A3F-08D9-5E4A-8EDD-5ABCDA76EDA0}" destId="{22C7F414-CE4B-6147-BEAB-8C11EB04089D}" srcOrd="0" destOrd="0" parTransId="{79BBFA98-329F-934B-94E1-D72CC8C92792}" sibTransId="{716B2F32-D4D2-5148-B5EE-B52BF579C2D3}"/>
    <dgm:cxn modelId="{C9E76A87-5314-A34A-82D7-5530D0077754}" type="presOf" srcId="{F94D544D-8B52-5544-BDB3-E694DC01A192}" destId="{793940AF-EBD0-964A-875A-3B3EA396D968}" srcOrd="0" destOrd="4" presId="urn:microsoft.com/office/officeart/2005/8/layout/list1"/>
    <dgm:cxn modelId="{1F27F38A-9F6A-FA43-B0D1-893E789C5ADB}" srcId="{F26D4D09-BCB7-0E4C-B3B8-58F1C1ADB320}" destId="{5C17A1EE-1759-514A-84AF-6CD618A248DA}" srcOrd="2" destOrd="0" parTransId="{D61843FC-1A1D-7B47-A78D-A71CE226DFC6}" sibTransId="{CC605F5D-0AD0-544B-BB0B-44A32DCD4233}"/>
    <dgm:cxn modelId="{0A738994-DF7F-F443-A0B8-4B6FE558F316}" type="presOf" srcId="{75B0C829-9D01-B444-A002-6712B88E1BFF}" destId="{BECD54A4-CEE8-1447-ABA1-95D3E0EEBCBD}" srcOrd="0" destOrd="0" presId="urn:microsoft.com/office/officeart/2005/8/layout/list1"/>
    <dgm:cxn modelId="{22465995-C036-5C44-BD63-43C04AB5185D}" srcId="{F26D4D09-BCB7-0E4C-B3B8-58F1C1ADB320}" destId="{3E52E5CE-619B-AD45-B28B-2641F8E3E6C6}" srcOrd="3" destOrd="0" parTransId="{8F31E5EF-87B1-3B4B-A902-46CA4145DD96}" sibTransId="{CB9DF5A5-224D-AC46-B5EF-8D2E211E416F}"/>
    <dgm:cxn modelId="{23319C97-669F-1344-BB7E-4447B062D11C}" type="presOf" srcId="{FEC74E1B-CE89-9140-8BCF-DC7549253BCC}" destId="{AA1FF4A4-57E2-1445-94CE-715DA0BD05AC}" srcOrd="0" destOrd="0" presId="urn:microsoft.com/office/officeart/2005/8/layout/list1"/>
    <dgm:cxn modelId="{7C0E5EA0-0A05-EA4C-AE07-15A5BB9CCA57}" srcId="{983960CE-2FF3-EB48-874F-42061560B72B}" destId="{BF1154D0-24F3-8B4E-ADA2-9FBA5B11A961}" srcOrd="1" destOrd="0" parTransId="{DFD50E26-7B11-E74E-A121-4E32C9E71820}" sibTransId="{B202F94A-00D9-5F41-9BD9-33681F3F1E2B}"/>
    <dgm:cxn modelId="{0CE6D7B2-A8CE-AA44-B6F5-80FE3826F684}" type="presOf" srcId="{E8100F3B-2008-3E42-9F68-A10020847D36}" destId="{793940AF-EBD0-964A-875A-3B3EA396D968}" srcOrd="0" destOrd="6" presId="urn:microsoft.com/office/officeart/2005/8/layout/list1"/>
    <dgm:cxn modelId="{7E3402B3-CEF2-7646-860C-8174F5034ECE}" type="presOf" srcId="{22C7F414-CE4B-6147-BEAB-8C11EB04089D}" destId="{C1B51DB1-D147-C848-A677-4454989D784F}" srcOrd="1" destOrd="0" presId="urn:microsoft.com/office/officeart/2005/8/layout/list1"/>
    <dgm:cxn modelId="{16D4FDB7-62B3-7247-87E9-021144326720}" type="presOf" srcId="{84E909AF-3670-FB48-97F0-35587EDB5A5D}" destId="{793940AF-EBD0-964A-875A-3B3EA396D968}" srcOrd="0" destOrd="0" presId="urn:microsoft.com/office/officeart/2005/8/layout/list1"/>
    <dgm:cxn modelId="{C20E80C5-867D-094B-839A-FCD4EDBFFEB6}" srcId="{2CA43B23-442E-834D-A338-218E9480DD8C}" destId="{3AA13C7D-2DC5-DC42-8D54-935C8A6AEE21}" srcOrd="1" destOrd="0" parTransId="{D504D843-81EE-EB4D-AC58-23F93C220183}" sibTransId="{726FBE88-25B4-4E49-8010-CAF3094156C3}"/>
    <dgm:cxn modelId="{81DA49D2-40FB-BC40-BBA6-998588D9DA16}" srcId="{F26D4D09-BCB7-0E4C-B3B8-58F1C1ADB320}" destId="{E2EB4045-9F6F-F640-A5BD-CF871BD2A6F3}" srcOrd="1" destOrd="0" parTransId="{B176CB79-B253-DF42-94CF-F183DE0DA311}" sibTransId="{D67B4000-C692-A144-BE24-47240FD55C72}"/>
    <dgm:cxn modelId="{AF351BE2-A209-0545-8B1F-A01C79139FC7}" type="presOf" srcId="{3AA13C7D-2DC5-DC42-8D54-935C8A6AEE21}" destId="{AA1FF4A4-57E2-1445-94CE-715DA0BD05AC}" srcOrd="0" destOrd="1" presId="urn:microsoft.com/office/officeart/2005/8/layout/list1"/>
    <dgm:cxn modelId="{FE6A14E6-4476-C44A-B99F-379EA586FA93}" type="presOf" srcId="{E2EB4045-9F6F-F640-A5BD-CF871BD2A6F3}" destId="{793940AF-EBD0-964A-875A-3B3EA396D968}" srcOrd="0" destOrd="1" presId="urn:microsoft.com/office/officeart/2005/8/layout/list1"/>
    <dgm:cxn modelId="{147D78EF-C1C6-BF49-AC24-F6E9617F779A}" type="presOf" srcId="{5C17A1EE-1759-514A-84AF-6CD618A248DA}" destId="{793940AF-EBD0-964A-875A-3B3EA396D968}" srcOrd="0" destOrd="2" presId="urn:microsoft.com/office/officeart/2005/8/layout/list1"/>
    <dgm:cxn modelId="{091526F0-1F15-9243-AF6B-58793F49231C}" type="presOf" srcId="{2CA43B23-442E-834D-A338-218E9480DD8C}" destId="{73B0216E-F5AE-0F4F-9AA9-B5ABA27E9B89}" srcOrd="1" destOrd="0" presId="urn:microsoft.com/office/officeart/2005/8/layout/list1"/>
    <dgm:cxn modelId="{F4349003-60A9-034B-AACE-F4487C599D86}" type="presParOf" srcId="{E17A68FD-ADA2-4C46-A2B2-89C4857E39AA}" destId="{58213E6B-1DB3-D64B-AE14-784611E5A963}" srcOrd="0" destOrd="0" presId="urn:microsoft.com/office/officeart/2005/8/layout/list1"/>
    <dgm:cxn modelId="{D736FAFA-71E4-DC46-AA97-5B4BD72BAD87}" type="presParOf" srcId="{58213E6B-1DB3-D64B-AE14-784611E5A963}" destId="{2D546E68-E12F-AF4E-8D8E-513A4DD99E90}" srcOrd="0" destOrd="0" presId="urn:microsoft.com/office/officeart/2005/8/layout/list1"/>
    <dgm:cxn modelId="{734F9CCB-36A6-824F-B859-D960154AE61B}" type="presParOf" srcId="{58213E6B-1DB3-D64B-AE14-784611E5A963}" destId="{C1B51DB1-D147-C848-A677-4454989D784F}" srcOrd="1" destOrd="0" presId="urn:microsoft.com/office/officeart/2005/8/layout/list1"/>
    <dgm:cxn modelId="{A1013F09-80F2-D943-B35C-5CBD15730E98}" type="presParOf" srcId="{E17A68FD-ADA2-4C46-A2B2-89C4857E39AA}" destId="{0AE8767D-A2E3-0F4E-9D13-526CE0EED8E2}" srcOrd="1" destOrd="0" presId="urn:microsoft.com/office/officeart/2005/8/layout/list1"/>
    <dgm:cxn modelId="{162C515A-F3E0-3D43-9E25-822AE7B0190E}" type="presParOf" srcId="{E17A68FD-ADA2-4C46-A2B2-89C4857E39AA}" destId="{BECD54A4-CEE8-1447-ABA1-95D3E0EEBCBD}" srcOrd="2" destOrd="0" presId="urn:microsoft.com/office/officeart/2005/8/layout/list1"/>
    <dgm:cxn modelId="{CC90AF82-44A0-FF48-B272-ADDBC664FACB}" type="presParOf" srcId="{E17A68FD-ADA2-4C46-A2B2-89C4857E39AA}" destId="{439201F5-F4DE-894C-BDC2-F433C2990F81}" srcOrd="3" destOrd="0" presId="urn:microsoft.com/office/officeart/2005/8/layout/list1"/>
    <dgm:cxn modelId="{362C0811-0957-7A4D-B1F5-3273BB2B8AF0}" type="presParOf" srcId="{E17A68FD-ADA2-4C46-A2B2-89C4857E39AA}" destId="{C96A7D26-15C0-284A-A371-641C3B1287B4}" srcOrd="4" destOrd="0" presId="urn:microsoft.com/office/officeart/2005/8/layout/list1"/>
    <dgm:cxn modelId="{E951B833-15ED-4545-B6A9-24EBA7712CED}" type="presParOf" srcId="{C96A7D26-15C0-284A-A371-641C3B1287B4}" destId="{8128C116-72F9-0F48-9CBC-2023BC2C14E2}" srcOrd="0" destOrd="0" presId="urn:microsoft.com/office/officeart/2005/8/layout/list1"/>
    <dgm:cxn modelId="{BEF0CEE5-327A-054E-929D-2F745D5271B5}" type="presParOf" srcId="{C96A7D26-15C0-284A-A371-641C3B1287B4}" destId="{73B0216E-F5AE-0F4F-9AA9-B5ABA27E9B89}" srcOrd="1" destOrd="0" presId="urn:microsoft.com/office/officeart/2005/8/layout/list1"/>
    <dgm:cxn modelId="{8EB6EBF3-21B2-BE49-A07E-E79201ACD1F3}" type="presParOf" srcId="{E17A68FD-ADA2-4C46-A2B2-89C4857E39AA}" destId="{5408AE33-4664-974F-892E-9850B39BC9CA}" srcOrd="5" destOrd="0" presId="urn:microsoft.com/office/officeart/2005/8/layout/list1"/>
    <dgm:cxn modelId="{06BD1B7F-5F59-6B4D-A8E2-ECB454CB9A35}" type="presParOf" srcId="{E17A68FD-ADA2-4C46-A2B2-89C4857E39AA}" destId="{AA1FF4A4-57E2-1445-94CE-715DA0BD05AC}" srcOrd="6" destOrd="0" presId="urn:microsoft.com/office/officeart/2005/8/layout/list1"/>
    <dgm:cxn modelId="{B538DAE3-36BF-8E46-9ECA-65EA7F34EC8F}" type="presParOf" srcId="{E17A68FD-ADA2-4C46-A2B2-89C4857E39AA}" destId="{B1F98C7D-1EE8-BC48-8842-1B8F3AF11F55}" srcOrd="7" destOrd="0" presId="urn:microsoft.com/office/officeart/2005/8/layout/list1"/>
    <dgm:cxn modelId="{8C03EADE-9A85-8948-B0F3-D877C380679F}" type="presParOf" srcId="{E17A68FD-ADA2-4C46-A2B2-89C4857E39AA}" destId="{EB5CEFC5-5EEF-8D44-9885-E4323AEA8F9D}" srcOrd="8" destOrd="0" presId="urn:microsoft.com/office/officeart/2005/8/layout/list1"/>
    <dgm:cxn modelId="{F39E486B-2CB2-2C44-9656-C077C4D5E784}" type="presParOf" srcId="{EB5CEFC5-5EEF-8D44-9885-E4323AEA8F9D}" destId="{44BE48DD-A7C1-B748-B56B-9EC7408EB94F}" srcOrd="0" destOrd="0" presId="urn:microsoft.com/office/officeart/2005/8/layout/list1"/>
    <dgm:cxn modelId="{2584C9F3-EB17-1945-9AA5-91FF87758C90}" type="presParOf" srcId="{EB5CEFC5-5EEF-8D44-9885-E4323AEA8F9D}" destId="{C3B7AD24-F005-D345-A023-A559737FC7BA}" srcOrd="1" destOrd="0" presId="urn:microsoft.com/office/officeart/2005/8/layout/list1"/>
    <dgm:cxn modelId="{59898AEA-39D7-CC43-9B44-58E140010242}" type="presParOf" srcId="{E17A68FD-ADA2-4C46-A2B2-89C4857E39AA}" destId="{AFC711F2-0ADF-CB47-89D5-23921B48482A}" srcOrd="9" destOrd="0" presId="urn:microsoft.com/office/officeart/2005/8/layout/list1"/>
    <dgm:cxn modelId="{15682708-1446-E947-85FF-9F14BAE8BA1F}" type="presParOf" srcId="{E17A68FD-ADA2-4C46-A2B2-89C4857E39AA}" destId="{793940AF-EBD0-964A-875A-3B3EA396D968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2011590-13C9-4BF6-97AB-5D2A054C7161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0A0015E-1264-44DE-978E-8160E4301A3E}">
      <dgm:prSet/>
      <dgm:spPr/>
      <dgm:t>
        <a:bodyPr/>
        <a:lstStyle/>
        <a:p>
          <a:pPr>
            <a:defRPr b="1"/>
          </a:pPr>
          <a:r>
            <a:rPr lang="en-GB" dirty="0">
              <a:solidFill>
                <a:schemeClr val="tx1"/>
              </a:solidFill>
            </a:rPr>
            <a:t>C</a:t>
          </a:r>
          <a:r>
            <a:rPr lang="en-GB" b="1" dirty="0">
              <a:solidFill>
                <a:schemeClr val="tx1"/>
              </a:solidFill>
            </a:rPr>
            <a:t>onsistent</a:t>
          </a:r>
          <a:r>
            <a:rPr lang="en-GB" dirty="0">
              <a:solidFill>
                <a:schemeClr val="tx1"/>
              </a:solidFill>
            </a:rPr>
            <a:t> final </a:t>
          </a:r>
          <a:r>
            <a:rPr lang="en-GB" b="1" dirty="0">
              <a:solidFill>
                <a:schemeClr val="tx1"/>
              </a:solidFill>
            </a:rPr>
            <a:t>labelling</a:t>
          </a:r>
          <a:r>
            <a:rPr lang="en-GB" dirty="0">
              <a:solidFill>
                <a:schemeClr val="tx1"/>
              </a:solidFill>
            </a:rPr>
            <a:t> of the data</a:t>
          </a:r>
          <a:endParaRPr lang="en-US" dirty="0">
            <a:solidFill>
              <a:schemeClr val="tx1"/>
            </a:solidFill>
          </a:endParaRPr>
        </a:p>
      </dgm:t>
    </dgm:pt>
    <dgm:pt modelId="{853B1517-6B72-44A9-A7AA-95073AF1DF6A}" type="parTrans" cxnId="{C9166264-1CA5-4AAC-86DE-0BB3C506C728}">
      <dgm:prSet/>
      <dgm:spPr/>
      <dgm:t>
        <a:bodyPr/>
        <a:lstStyle/>
        <a:p>
          <a:endParaRPr lang="en-US"/>
        </a:p>
      </dgm:t>
    </dgm:pt>
    <dgm:pt modelId="{4743EB48-F038-4193-9EC7-E39158133563}" type="sibTrans" cxnId="{C9166264-1CA5-4AAC-86DE-0BB3C506C728}">
      <dgm:prSet/>
      <dgm:spPr/>
      <dgm:t>
        <a:bodyPr/>
        <a:lstStyle/>
        <a:p>
          <a:endParaRPr lang="en-US"/>
        </a:p>
      </dgm:t>
    </dgm:pt>
    <dgm:pt modelId="{40F95E73-E91B-4E91-A33E-8F3166A3CA44}">
      <dgm:prSet/>
      <dgm:spPr/>
      <dgm:t>
        <a:bodyPr/>
        <a:lstStyle/>
        <a:p>
          <a:pPr>
            <a:defRPr b="1"/>
          </a:pPr>
          <a:r>
            <a:rPr lang="en-GB" dirty="0">
              <a:solidFill>
                <a:schemeClr val="tx1"/>
              </a:solidFill>
            </a:rPr>
            <a:t>The </a:t>
          </a:r>
          <a:r>
            <a:rPr lang="en-GB" b="1" dirty="0">
              <a:solidFill>
                <a:schemeClr val="tx1"/>
              </a:solidFill>
            </a:rPr>
            <a:t>solution</a:t>
          </a:r>
          <a:r>
            <a:rPr lang="en-GB" dirty="0">
              <a:solidFill>
                <a:schemeClr val="tx1"/>
              </a:solidFill>
            </a:rPr>
            <a:t> of the problem is </a:t>
          </a:r>
          <a:r>
            <a:rPr lang="en-GB" b="1" dirty="0">
              <a:solidFill>
                <a:schemeClr val="tx1"/>
              </a:solidFill>
            </a:rPr>
            <a:t>always</a:t>
          </a:r>
          <a:r>
            <a:rPr lang="en-GB" dirty="0">
              <a:solidFill>
                <a:schemeClr val="tx1"/>
              </a:solidFill>
            </a:rPr>
            <a:t> found </a:t>
          </a:r>
          <a:endParaRPr lang="en-US" dirty="0">
            <a:solidFill>
              <a:schemeClr val="tx1"/>
            </a:solidFill>
          </a:endParaRPr>
        </a:p>
      </dgm:t>
    </dgm:pt>
    <dgm:pt modelId="{05F9B6F9-A9DD-499E-85F1-3A632E58942D}" type="parTrans" cxnId="{C73EDD15-AEB6-4163-B05B-3F464B048C28}">
      <dgm:prSet/>
      <dgm:spPr/>
      <dgm:t>
        <a:bodyPr/>
        <a:lstStyle/>
        <a:p>
          <a:endParaRPr lang="en-US"/>
        </a:p>
      </dgm:t>
    </dgm:pt>
    <dgm:pt modelId="{C1DB76E6-2DBB-45E2-8ED8-761BF0151F0D}" type="sibTrans" cxnId="{C73EDD15-AEB6-4163-B05B-3F464B048C28}">
      <dgm:prSet/>
      <dgm:spPr/>
      <dgm:t>
        <a:bodyPr/>
        <a:lstStyle/>
        <a:p>
          <a:endParaRPr lang="en-US"/>
        </a:p>
      </dgm:t>
    </dgm:pt>
    <dgm:pt modelId="{664B4BC6-215D-4969-BD43-2465ACF9D448}">
      <dgm:prSet/>
      <dgm:spPr/>
      <dgm:t>
        <a:bodyPr/>
        <a:lstStyle/>
        <a:p>
          <a:r>
            <a:rPr lang="en-US" dirty="0"/>
            <a:t>System </a:t>
          </a:r>
          <a:r>
            <a:rPr lang="en-US" b="0" dirty="0"/>
            <a:t>convergence </a:t>
          </a:r>
          <a:r>
            <a:rPr lang="en-GB" b="0" dirty="0"/>
            <a:t>to the nearest Nash equilibrium </a:t>
          </a:r>
        </a:p>
        <a:p>
          <a:r>
            <a:rPr lang="en-GB" dirty="0"/>
            <a:t>(Nash Theorem 1951) </a:t>
          </a:r>
          <a:endParaRPr lang="en-US" dirty="0"/>
        </a:p>
      </dgm:t>
    </dgm:pt>
    <dgm:pt modelId="{1DA4EC4F-BA76-4FA4-9669-3E2E71155688}" type="parTrans" cxnId="{13ECECA5-C7A8-40F5-A9D0-BDDA46DE66A2}">
      <dgm:prSet/>
      <dgm:spPr/>
      <dgm:t>
        <a:bodyPr/>
        <a:lstStyle/>
        <a:p>
          <a:endParaRPr lang="en-US"/>
        </a:p>
      </dgm:t>
    </dgm:pt>
    <dgm:pt modelId="{693E3B6F-A3A0-49D7-A7CA-71C0FA1D5875}" type="sibTrans" cxnId="{13ECECA5-C7A8-40F5-A9D0-BDDA46DE66A2}">
      <dgm:prSet/>
      <dgm:spPr/>
      <dgm:t>
        <a:bodyPr/>
        <a:lstStyle/>
        <a:p>
          <a:endParaRPr lang="en-US"/>
        </a:p>
      </dgm:t>
    </dgm:pt>
    <dgm:pt modelId="{7607EEF3-9B0E-429C-94DC-9A0CAF6E1903}">
      <dgm:prSet/>
      <dgm:spPr/>
      <dgm:t>
        <a:bodyPr/>
        <a:lstStyle/>
        <a:p>
          <a:r>
            <a:rPr lang="en-GB" dirty="0"/>
            <a:t>Target word</a:t>
          </a:r>
          <a:endParaRPr lang="en-US" dirty="0"/>
        </a:p>
      </dgm:t>
    </dgm:pt>
    <dgm:pt modelId="{F955B0C4-53A1-4C90-8B03-13AE4FCEC3C6}" type="parTrans" cxnId="{7D7156E4-ED5B-476A-9FF5-4E3DCD11407B}">
      <dgm:prSet/>
      <dgm:spPr/>
      <dgm:t>
        <a:bodyPr/>
        <a:lstStyle/>
        <a:p>
          <a:endParaRPr lang="en-US"/>
        </a:p>
      </dgm:t>
    </dgm:pt>
    <dgm:pt modelId="{8878E5CF-C235-4BC1-AD18-4FB41EEDD56B}" type="sibTrans" cxnId="{7D7156E4-ED5B-476A-9FF5-4E3DCD11407B}">
      <dgm:prSet/>
      <dgm:spPr/>
      <dgm:t>
        <a:bodyPr/>
        <a:lstStyle/>
        <a:p>
          <a:endParaRPr lang="en-US"/>
        </a:p>
      </dgm:t>
    </dgm:pt>
    <dgm:pt modelId="{4DC9D1D7-807F-4E1B-A88B-3E940426F1C5}">
      <dgm:prSet/>
      <dgm:spPr/>
      <dgm:t>
        <a:bodyPr/>
        <a:lstStyle/>
        <a:p>
          <a:pPr>
            <a:defRPr b="1"/>
          </a:pPr>
          <a:r>
            <a:rPr lang="en-GB" dirty="0">
              <a:solidFill>
                <a:schemeClr val="tx1"/>
              </a:solidFill>
            </a:rPr>
            <a:t>WSD</a:t>
          </a:r>
          <a:endParaRPr lang="en-US" dirty="0">
            <a:solidFill>
              <a:schemeClr val="tx1"/>
            </a:solidFill>
          </a:endParaRPr>
        </a:p>
      </dgm:t>
    </dgm:pt>
    <dgm:pt modelId="{B628E349-A971-435F-A6D0-154F4FCD05CE}" type="parTrans" cxnId="{E221242C-4D0E-42CE-A7D4-59C3CD50E9CF}">
      <dgm:prSet/>
      <dgm:spPr/>
      <dgm:t>
        <a:bodyPr/>
        <a:lstStyle/>
        <a:p>
          <a:endParaRPr lang="en-US"/>
        </a:p>
      </dgm:t>
    </dgm:pt>
    <dgm:pt modelId="{4B183208-39A2-456F-8DD1-D1431E06AA49}" type="sibTrans" cxnId="{E221242C-4D0E-42CE-A7D4-59C3CD50E9CF}">
      <dgm:prSet/>
      <dgm:spPr/>
      <dgm:t>
        <a:bodyPr/>
        <a:lstStyle/>
        <a:p>
          <a:endParaRPr lang="en-US"/>
        </a:p>
      </dgm:t>
    </dgm:pt>
    <dgm:pt modelId="{F3AEF110-F4B4-4C64-A88F-5563EA30F301}">
      <dgm:prSet/>
      <dgm:spPr/>
      <dgm:t>
        <a:bodyPr/>
        <a:lstStyle/>
        <a:p>
          <a:r>
            <a:rPr lang="en-GB"/>
            <a:t>Continuous optimization problem</a:t>
          </a:r>
          <a:endParaRPr lang="en-US"/>
        </a:p>
      </dgm:t>
    </dgm:pt>
    <dgm:pt modelId="{F01165D2-998C-400B-9113-145D38C3153E}" type="parTrans" cxnId="{D4A4DCD7-A0CC-4DA4-BAF5-429C7A5B1AFA}">
      <dgm:prSet/>
      <dgm:spPr/>
      <dgm:t>
        <a:bodyPr/>
        <a:lstStyle/>
        <a:p>
          <a:endParaRPr lang="en-US"/>
        </a:p>
      </dgm:t>
    </dgm:pt>
    <dgm:pt modelId="{CAD50EB3-0748-43BF-8D64-84B90D760B31}" type="sibTrans" cxnId="{D4A4DCD7-A0CC-4DA4-BAF5-429C7A5B1AFA}">
      <dgm:prSet/>
      <dgm:spPr/>
      <dgm:t>
        <a:bodyPr/>
        <a:lstStyle/>
        <a:p>
          <a:endParaRPr lang="en-US"/>
        </a:p>
      </dgm:t>
    </dgm:pt>
    <dgm:pt modelId="{E9422FA7-3BFE-4771-9FE9-A519AC8AC5B8}">
      <dgm:prSet/>
      <dgm:spPr/>
      <dgm:t>
        <a:bodyPr/>
        <a:lstStyle/>
        <a:p>
          <a:r>
            <a:rPr lang="en-GB" dirty="0"/>
            <a:t>Exploitation of contextual information in a dynamic way</a:t>
          </a:r>
          <a:endParaRPr lang="en-US" dirty="0"/>
        </a:p>
      </dgm:t>
    </dgm:pt>
    <dgm:pt modelId="{FAF2038C-A103-495A-8BFC-11F04BD3CA17}" type="parTrans" cxnId="{724E420F-0B41-4F7C-85AF-46D56EF66B0A}">
      <dgm:prSet/>
      <dgm:spPr/>
      <dgm:t>
        <a:bodyPr/>
        <a:lstStyle/>
        <a:p>
          <a:endParaRPr lang="en-US"/>
        </a:p>
      </dgm:t>
    </dgm:pt>
    <dgm:pt modelId="{5BE15535-BC0E-4A62-8532-E1ED8A3C740F}" type="sibTrans" cxnId="{724E420F-0B41-4F7C-85AF-46D56EF66B0A}">
      <dgm:prSet/>
      <dgm:spPr/>
      <dgm:t>
        <a:bodyPr/>
        <a:lstStyle/>
        <a:p>
          <a:endParaRPr lang="en-US"/>
        </a:p>
      </dgm:t>
    </dgm:pt>
    <dgm:pt modelId="{DEC6C1E7-92B4-403C-9BEB-F6FFD8F59AD9}">
      <dgm:prSet/>
      <dgm:spPr/>
      <dgm:t>
        <a:bodyPr/>
        <a:lstStyle/>
        <a:p>
          <a:pPr>
            <a:defRPr b="1"/>
          </a:pPr>
          <a:r>
            <a:rPr lang="en-GB">
              <a:solidFill>
                <a:schemeClr val="tx1"/>
              </a:solidFill>
            </a:rPr>
            <a:t>Versatile approach</a:t>
          </a:r>
          <a:endParaRPr lang="en-US">
            <a:solidFill>
              <a:schemeClr val="tx1"/>
            </a:solidFill>
          </a:endParaRPr>
        </a:p>
      </dgm:t>
    </dgm:pt>
    <dgm:pt modelId="{FCF5DA84-13F5-4ACE-866F-230894794398}" type="parTrans" cxnId="{5198EED4-3E25-4D44-BBE4-99F20C48FEBE}">
      <dgm:prSet/>
      <dgm:spPr/>
      <dgm:t>
        <a:bodyPr/>
        <a:lstStyle/>
        <a:p>
          <a:endParaRPr lang="en-US"/>
        </a:p>
      </dgm:t>
    </dgm:pt>
    <dgm:pt modelId="{0B768BFD-28F2-4E4E-88E7-48669717DA37}" type="sibTrans" cxnId="{5198EED4-3E25-4D44-BBE4-99F20C48FEBE}">
      <dgm:prSet/>
      <dgm:spPr/>
      <dgm:t>
        <a:bodyPr/>
        <a:lstStyle/>
        <a:p>
          <a:endParaRPr lang="en-US"/>
        </a:p>
      </dgm:t>
    </dgm:pt>
    <dgm:pt modelId="{EAFEA7FA-F820-4C65-9D8C-44FAA79FE739}">
      <dgm:prSet/>
      <dgm:spPr/>
      <dgm:t>
        <a:bodyPr/>
        <a:lstStyle/>
        <a:p>
          <a:r>
            <a:rPr lang="en-GB" dirty="0"/>
            <a:t>Adaptive to different scenarios and tasks</a:t>
          </a:r>
          <a:endParaRPr lang="en-US" dirty="0"/>
        </a:p>
      </dgm:t>
    </dgm:pt>
    <dgm:pt modelId="{0C5291A8-2953-4132-A67C-5901235E99AA}" type="parTrans" cxnId="{EFB52C0B-C5EC-4A96-B174-EA02CF66D936}">
      <dgm:prSet/>
      <dgm:spPr/>
      <dgm:t>
        <a:bodyPr/>
        <a:lstStyle/>
        <a:p>
          <a:endParaRPr lang="en-US"/>
        </a:p>
      </dgm:t>
    </dgm:pt>
    <dgm:pt modelId="{E0786ABA-085B-407E-B6FE-449A9A0C1844}" type="sibTrans" cxnId="{EFB52C0B-C5EC-4A96-B174-EA02CF66D936}">
      <dgm:prSet/>
      <dgm:spPr/>
      <dgm:t>
        <a:bodyPr/>
        <a:lstStyle/>
        <a:p>
          <a:endParaRPr lang="en-US"/>
        </a:p>
      </dgm:t>
    </dgm:pt>
    <dgm:pt modelId="{C1EBEC62-9C50-45DC-9BE2-6AB3CBE82861}">
      <dgm:prSet/>
      <dgm:spPr/>
      <dgm:t>
        <a:bodyPr/>
        <a:lstStyle/>
        <a:p>
          <a:pPr>
            <a:defRPr b="1"/>
          </a:pPr>
          <a:r>
            <a:rPr lang="en-GB">
              <a:solidFill>
                <a:schemeClr val="tx1"/>
              </a:solidFill>
            </a:rPr>
            <a:t>Most appropriate sense association </a:t>
          </a:r>
          <a:endParaRPr lang="en-US" dirty="0">
            <a:solidFill>
              <a:schemeClr val="tx1"/>
            </a:solidFill>
          </a:endParaRPr>
        </a:p>
      </dgm:t>
    </dgm:pt>
    <dgm:pt modelId="{B8F24099-BA8D-4684-932D-C9252F2A4E4A}" type="sibTrans" cxnId="{6625388A-F49B-42B8-8188-8F6DFC6FB8F2}">
      <dgm:prSet/>
      <dgm:spPr/>
      <dgm:t>
        <a:bodyPr/>
        <a:lstStyle/>
        <a:p>
          <a:endParaRPr lang="en-US"/>
        </a:p>
      </dgm:t>
    </dgm:pt>
    <dgm:pt modelId="{9BB8F910-1462-4F4F-9E24-E5EE9EB2E373}" type="parTrans" cxnId="{6625388A-F49B-42B8-8188-8F6DFC6FB8F2}">
      <dgm:prSet/>
      <dgm:spPr/>
      <dgm:t>
        <a:bodyPr/>
        <a:lstStyle/>
        <a:p>
          <a:endParaRPr lang="en-US"/>
        </a:p>
      </dgm:t>
    </dgm:pt>
    <dgm:pt modelId="{128ED690-E13B-8141-A59C-5A01EB3BDE05}">
      <dgm:prSet/>
      <dgm:spPr/>
      <dgm:t>
        <a:bodyPr/>
        <a:lstStyle/>
        <a:p>
          <a:pPr>
            <a:buNone/>
          </a:pPr>
          <a:r>
            <a:rPr lang="en-GB" dirty="0"/>
            <a:t>(evolutionary game theoretic framework)</a:t>
          </a:r>
          <a:endParaRPr lang="en-US" dirty="0"/>
        </a:p>
      </dgm:t>
    </dgm:pt>
    <dgm:pt modelId="{B5A31114-E25F-D747-8860-0BCB638CA4C4}" type="parTrans" cxnId="{536CE138-64AC-2547-ACA0-BB43A9E72AEF}">
      <dgm:prSet/>
      <dgm:spPr/>
      <dgm:t>
        <a:bodyPr/>
        <a:lstStyle/>
        <a:p>
          <a:endParaRPr lang="en-GB"/>
        </a:p>
      </dgm:t>
    </dgm:pt>
    <dgm:pt modelId="{D771181E-DCF2-1144-A084-2F93BD0F12A1}" type="sibTrans" cxnId="{536CE138-64AC-2547-ACA0-BB43A9E72AEF}">
      <dgm:prSet/>
      <dgm:spPr/>
      <dgm:t>
        <a:bodyPr/>
        <a:lstStyle/>
        <a:p>
          <a:endParaRPr lang="en-GB"/>
        </a:p>
      </dgm:t>
    </dgm:pt>
    <dgm:pt modelId="{00FBA663-6BBE-0449-A9CF-35DCD088AE3F}">
      <dgm:prSet/>
      <dgm:spPr/>
      <dgm:t>
        <a:bodyPr/>
        <a:lstStyle/>
        <a:p>
          <a:r>
            <a:rPr lang="en-GB" b="0" dirty="0"/>
            <a:t>Unsupervised / Semi-supervised</a:t>
          </a:r>
          <a:endParaRPr lang="en-US" dirty="0"/>
        </a:p>
      </dgm:t>
    </dgm:pt>
    <dgm:pt modelId="{4CD4A1B5-07FD-CD40-876A-470CEC222330}" type="parTrans" cxnId="{DDC264E8-054C-9149-B7CD-821E7273C0ED}">
      <dgm:prSet/>
      <dgm:spPr/>
      <dgm:t>
        <a:bodyPr/>
        <a:lstStyle/>
        <a:p>
          <a:endParaRPr lang="en-GB"/>
        </a:p>
      </dgm:t>
    </dgm:pt>
    <dgm:pt modelId="{190A55F7-C501-6442-AEA7-4AC71F79A6C0}" type="sibTrans" cxnId="{DDC264E8-054C-9149-B7CD-821E7273C0ED}">
      <dgm:prSet/>
      <dgm:spPr/>
      <dgm:t>
        <a:bodyPr/>
        <a:lstStyle/>
        <a:p>
          <a:endParaRPr lang="en-GB"/>
        </a:p>
      </dgm:t>
    </dgm:pt>
    <dgm:pt modelId="{1ED6E547-CDA1-F942-9092-8BD5AC70F5DD}" type="pres">
      <dgm:prSet presAssocID="{F2011590-13C9-4BF6-97AB-5D2A054C7161}" presName="linear" presStyleCnt="0">
        <dgm:presLayoutVars>
          <dgm:dir/>
          <dgm:animLvl val="lvl"/>
          <dgm:resizeHandles val="exact"/>
        </dgm:presLayoutVars>
      </dgm:prSet>
      <dgm:spPr/>
    </dgm:pt>
    <dgm:pt modelId="{5E2539FB-5DB0-204A-B997-40B8C60095F3}" type="pres">
      <dgm:prSet presAssocID="{20A0015E-1264-44DE-978E-8160E4301A3E}" presName="parentLin" presStyleCnt="0"/>
      <dgm:spPr/>
    </dgm:pt>
    <dgm:pt modelId="{EC5761B9-432D-B845-BB25-4DA429206C0C}" type="pres">
      <dgm:prSet presAssocID="{20A0015E-1264-44DE-978E-8160E4301A3E}" presName="parentLeftMargin" presStyleLbl="node1" presStyleIdx="0" presStyleCnt="5"/>
      <dgm:spPr/>
    </dgm:pt>
    <dgm:pt modelId="{CDDE68EE-BA79-A449-8AD9-9E4921D4B76C}" type="pres">
      <dgm:prSet presAssocID="{20A0015E-1264-44DE-978E-8160E4301A3E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08AC9B4-A215-EB45-9F25-81D8F80CA741}" type="pres">
      <dgm:prSet presAssocID="{20A0015E-1264-44DE-978E-8160E4301A3E}" presName="negativeSpace" presStyleCnt="0"/>
      <dgm:spPr/>
    </dgm:pt>
    <dgm:pt modelId="{CF45D394-7F37-C14D-9860-FF3153A0E415}" type="pres">
      <dgm:prSet presAssocID="{20A0015E-1264-44DE-978E-8160E4301A3E}" presName="childText" presStyleLbl="conFgAcc1" presStyleIdx="0" presStyleCnt="5">
        <dgm:presLayoutVars>
          <dgm:bulletEnabled val="1"/>
        </dgm:presLayoutVars>
      </dgm:prSet>
      <dgm:spPr/>
    </dgm:pt>
    <dgm:pt modelId="{40B7B24A-EC67-4D4C-AF75-3F6B29C7D947}" type="pres">
      <dgm:prSet presAssocID="{4743EB48-F038-4193-9EC7-E39158133563}" presName="spaceBetweenRectangles" presStyleCnt="0"/>
      <dgm:spPr/>
    </dgm:pt>
    <dgm:pt modelId="{B7BBE9C1-1AA8-9F48-8630-C9EA491CC6C9}" type="pres">
      <dgm:prSet presAssocID="{40F95E73-E91B-4E91-A33E-8F3166A3CA44}" presName="parentLin" presStyleCnt="0"/>
      <dgm:spPr/>
    </dgm:pt>
    <dgm:pt modelId="{8D925D53-4A12-BE4B-9A08-23AF56C77AD6}" type="pres">
      <dgm:prSet presAssocID="{40F95E73-E91B-4E91-A33E-8F3166A3CA44}" presName="parentLeftMargin" presStyleLbl="node1" presStyleIdx="0" presStyleCnt="5"/>
      <dgm:spPr/>
    </dgm:pt>
    <dgm:pt modelId="{389DECAA-1DA4-2148-AB28-548AC80C4A70}" type="pres">
      <dgm:prSet presAssocID="{40F95E73-E91B-4E91-A33E-8F3166A3CA4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294B455-34CD-7D45-B9C8-88D06260A6A8}" type="pres">
      <dgm:prSet presAssocID="{40F95E73-E91B-4E91-A33E-8F3166A3CA44}" presName="negativeSpace" presStyleCnt="0"/>
      <dgm:spPr/>
    </dgm:pt>
    <dgm:pt modelId="{F9771B48-C8C5-8841-9895-D04629100757}" type="pres">
      <dgm:prSet presAssocID="{40F95E73-E91B-4E91-A33E-8F3166A3CA44}" presName="childText" presStyleLbl="conFgAcc1" presStyleIdx="1" presStyleCnt="5">
        <dgm:presLayoutVars>
          <dgm:bulletEnabled val="1"/>
        </dgm:presLayoutVars>
      </dgm:prSet>
      <dgm:spPr/>
    </dgm:pt>
    <dgm:pt modelId="{0DEB64DE-357C-A444-B674-D05E680665FE}" type="pres">
      <dgm:prSet presAssocID="{C1DB76E6-2DBB-45E2-8ED8-761BF0151F0D}" presName="spaceBetweenRectangles" presStyleCnt="0"/>
      <dgm:spPr/>
    </dgm:pt>
    <dgm:pt modelId="{272CA987-7A32-014D-9B3A-61E7547F4DBE}" type="pres">
      <dgm:prSet presAssocID="{C1EBEC62-9C50-45DC-9BE2-6AB3CBE82861}" presName="parentLin" presStyleCnt="0"/>
      <dgm:spPr/>
    </dgm:pt>
    <dgm:pt modelId="{BC86203B-BDE6-5E42-8E99-69F293A10457}" type="pres">
      <dgm:prSet presAssocID="{C1EBEC62-9C50-45DC-9BE2-6AB3CBE82861}" presName="parentLeftMargin" presStyleLbl="node1" presStyleIdx="1" presStyleCnt="5"/>
      <dgm:spPr/>
    </dgm:pt>
    <dgm:pt modelId="{C475D8B7-F068-3742-A2A0-C0AFD5782F8C}" type="pres">
      <dgm:prSet presAssocID="{C1EBEC62-9C50-45DC-9BE2-6AB3CBE8286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4940949-8BEB-D54A-B81F-BFC92C2465E7}" type="pres">
      <dgm:prSet presAssocID="{C1EBEC62-9C50-45DC-9BE2-6AB3CBE82861}" presName="negativeSpace" presStyleCnt="0"/>
      <dgm:spPr/>
    </dgm:pt>
    <dgm:pt modelId="{0D3CCCD1-5F8E-0E47-9623-9815B2677FF1}" type="pres">
      <dgm:prSet presAssocID="{C1EBEC62-9C50-45DC-9BE2-6AB3CBE82861}" presName="childText" presStyleLbl="conFgAcc1" presStyleIdx="2" presStyleCnt="5">
        <dgm:presLayoutVars>
          <dgm:bulletEnabled val="1"/>
        </dgm:presLayoutVars>
      </dgm:prSet>
      <dgm:spPr/>
    </dgm:pt>
    <dgm:pt modelId="{C78E14B3-3585-5B4A-8E52-9FC47A0E6AEC}" type="pres">
      <dgm:prSet presAssocID="{B8F24099-BA8D-4684-932D-C9252F2A4E4A}" presName="spaceBetweenRectangles" presStyleCnt="0"/>
      <dgm:spPr/>
    </dgm:pt>
    <dgm:pt modelId="{8B0917CA-2DB0-C241-978F-95B507E01C54}" type="pres">
      <dgm:prSet presAssocID="{4DC9D1D7-807F-4E1B-A88B-3E940426F1C5}" presName="parentLin" presStyleCnt="0"/>
      <dgm:spPr/>
    </dgm:pt>
    <dgm:pt modelId="{80F328AA-4F49-6C49-8021-E9624A554220}" type="pres">
      <dgm:prSet presAssocID="{4DC9D1D7-807F-4E1B-A88B-3E940426F1C5}" presName="parentLeftMargin" presStyleLbl="node1" presStyleIdx="2" presStyleCnt="5"/>
      <dgm:spPr/>
    </dgm:pt>
    <dgm:pt modelId="{EFF39500-15BB-F641-8D72-AF10741D4B83}" type="pres">
      <dgm:prSet presAssocID="{4DC9D1D7-807F-4E1B-A88B-3E940426F1C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76FF0A2E-160A-AC45-AAE3-F06844F0123D}" type="pres">
      <dgm:prSet presAssocID="{4DC9D1D7-807F-4E1B-A88B-3E940426F1C5}" presName="negativeSpace" presStyleCnt="0"/>
      <dgm:spPr/>
    </dgm:pt>
    <dgm:pt modelId="{A45773E9-729B-064A-BEF7-56635C22CA55}" type="pres">
      <dgm:prSet presAssocID="{4DC9D1D7-807F-4E1B-A88B-3E940426F1C5}" presName="childText" presStyleLbl="conFgAcc1" presStyleIdx="3" presStyleCnt="5">
        <dgm:presLayoutVars>
          <dgm:bulletEnabled val="1"/>
        </dgm:presLayoutVars>
      </dgm:prSet>
      <dgm:spPr/>
    </dgm:pt>
    <dgm:pt modelId="{5DB50CD5-ED87-8244-A515-D20F6AD975D7}" type="pres">
      <dgm:prSet presAssocID="{4B183208-39A2-456F-8DD1-D1431E06AA49}" presName="spaceBetweenRectangles" presStyleCnt="0"/>
      <dgm:spPr/>
    </dgm:pt>
    <dgm:pt modelId="{5141BFD9-5A1C-9341-9471-B566E5A29EC7}" type="pres">
      <dgm:prSet presAssocID="{DEC6C1E7-92B4-403C-9BEB-F6FFD8F59AD9}" presName="parentLin" presStyleCnt="0"/>
      <dgm:spPr/>
    </dgm:pt>
    <dgm:pt modelId="{4AA05E0C-D731-AD41-ACC1-577B712FFF8F}" type="pres">
      <dgm:prSet presAssocID="{DEC6C1E7-92B4-403C-9BEB-F6FFD8F59AD9}" presName="parentLeftMargin" presStyleLbl="node1" presStyleIdx="3" presStyleCnt="5"/>
      <dgm:spPr/>
    </dgm:pt>
    <dgm:pt modelId="{1270CC7E-50C8-D345-A3C6-9051F0EA85E7}" type="pres">
      <dgm:prSet presAssocID="{DEC6C1E7-92B4-403C-9BEB-F6FFD8F59AD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3E446CFF-737E-F34E-9854-9BDCD4643D56}" type="pres">
      <dgm:prSet presAssocID="{DEC6C1E7-92B4-403C-9BEB-F6FFD8F59AD9}" presName="negativeSpace" presStyleCnt="0"/>
      <dgm:spPr/>
    </dgm:pt>
    <dgm:pt modelId="{673CEEBD-F8C1-5B4E-A109-22A6CE506AC9}" type="pres">
      <dgm:prSet presAssocID="{DEC6C1E7-92B4-403C-9BEB-F6FFD8F59AD9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80ACF803-856F-2041-8A13-49EC5FD39A1F}" type="presOf" srcId="{20A0015E-1264-44DE-978E-8160E4301A3E}" destId="{EC5761B9-432D-B845-BB25-4DA429206C0C}" srcOrd="0" destOrd="0" presId="urn:microsoft.com/office/officeart/2005/8/layout/list1"/>
    <dgm:cxn modelId="{EFB52C0B-C5EC-4A96-B174-EA02CF66D936}" srcId="{DEC6C1E7-92B4-403C-9BEB-F6FFD8F59AD9}" destId="{EAFEA7FA-F820-4C65-9D8C-44FAA79FE739}" srcOrd="0" destOrd="0" parTransId="{0C5291A8-2953-4132-A67C-5901235E99AA}" sibTransId="{E0786ABA-085B-407E-B6FE-449A9A0C1844}"/>
    <dgm:cxn modelId="{A207310E-ACCB-114E-B7AD-7786A6F1EA1D}" type="presOf" srcId="{00FBA663-6BBE-0449-A9CF-35DCD088AE3F}" destId="{673CEEBD-F8C1-5B4E-A109-22A6CE506AC9}" srcOrd="0" destOrd="1" presId="urn:microsoft.com/office/officeart/2005/8/layout/list1"/>
    <dgm:cxn modelId="{724E420F-0B41-4F7C-85AF-46D56EF66B0A}" srcId="{4DC9D1D7-807F-4E1B-A88B-3E940426F1C5}" destId="{E9422FA7-3BFE-4771-9FE9-A519AC8AC5B8}" srcOrd="1" destOrd="0" parTransId="{FAF2038C-A103-495A-8BFC-11F04BD3CA17}" sibTransId="{5BE15535-BC0E-4A62-8532-E1ED8A3C740F}"/>
    <dgm:cxn modelId="{C73EDD15-AEB6-4163-B05B-3F464B048C28}" srcId="{F2011590-13C9-4BF6-97AB-5D2A054C7161}" destId="{40F95E73-E91B-4E91-A33E-8F3166A3CA44}" srcOrd="1" destOrd="0" parTransId="{05F9B6F9-A9DD-499E-85F1-3A632E58942D}" sibTransId="{C1DB76E6-2DBB-45E2-8ED8-761BF0151F0D}"/>
    <dgm:cxn modelId="{E221242C-4D0E-42CE-A7D4-59C3CD50E9CF}" srcId="{F2011590-13C9-4BF6-97AB-5D2A054C7161}" destId="{4DC9D1D7-807F-4E1B-A88B-3E940426F1C5}" srcOrd="3" destOrd="0" parTransId="{B628E349-A971-435F-A6D0-154F4FCD05CE}" sibTransId="{4B183208-39A2-456F-8DD1-D1431E06AA49}"/>
    <dgm:cxn modelId="{536CE138-64AC-2547-ACA0-BB43A9E72AEF}" srcId="{E9422FA7-3BFE-4771-9FE9-A519AC8AC5B8}" destId="{128ED690-E13B-8141-A59C-5A01EB3BDE05}" srcOrd="0" destOrd="0" parTransId="{B5A31114-E25F-D747-8860-0BCB638CA4C4}" sibTransId="{D771181E-DCF2-1144-A084-2F93BD0F12A1}"/>
    <dgm:cxn modelId="{C9166264-1CA5-4AAC-86DE-0BB3C506C728}" srcId="{F2011590-13C9-4BF6-97AB-5D2A054C7161}" destId="{20A0015E-1264-44DE-978E-8160E4301A3E}" srcOrd="0" destOrd="0" parTransId="{853B1517-6B72-44A9-A7AA-95073AF1DF6A}" sibTransId="{4743EB48-F038-4193-9EC7-E39158133563}"/>
    <dgm:cxn modelId="{A4495A66-ACDB-624F-8088-94C5363C3452}" type="presOf" srcId="{EAFEA7FA-F820-4C65-9D8C-44FAA79FE739}" destId="{673CEEBD-F8C1-5B4E-A109-22A6CE506AC9}" srcOrd="0" destOrd="0" presId="urn:microsoft.com/office/officeart/2005/8/layout/list1"/>
    <dgm:cxn modelId="{302ED26E-7FBC-AA43-B2B6-BFA409AFBEE2}" type="presOf" srcId="{7607EEF3-9B0E-429C-94DC-9A0CAF6E1903}" destId="{0D3CCCD1-5F8E-0E47-9623-9815B2677FF1}" srcOrd="0" destOrd="0" presId="urn:microsoft.com/office/officeart/2005/8/layout/list1"/>
    <dgm:cxn modelId="{C8271774-C358-A244-9D3A-440562A2A735}" type="presOf" srcId="{F3AEF110-F4B4-4C64-A88F-5563EA30F301}" destId="{A45773E9-729B-064A-BEF7-56635C22CA55}" srcOrd="0" destOrd="0" presId="urn:microsoft.com/office/officeart/2005/8/layout/list1"/>
    <dgm:cxn modelId="{93D3AB74-A214-A44C-986A-D335DA95268F}" type="presOf" srcId="{664B4BC6-215D-4969-BD43-2465ACF9D448}" destId="{F9771B48-C8C5-8841-9895-D04629100757}" srcOrd="0" destOrd="0" presId="urn:microsoft.com/office/officeart/2005/8/layout/list1"/>
    <dgm:cxn modelId="{CE814C80-0AA9-E147-A26D-4F47BACAE6F7}" type="presOf" srcId="{DEC6C1E7-92B4-403C-9BEB-F6FFD8F59AD9}" destId="{1270CC7E-50C8-D345-A3C6-9051F0EA85E7}" srcOrd="1" destOrd="0" presId="urn:microsoft.com/office/officeart/2005/8/layout/list1"/>
    <dgm:cxn modelId="{6220B384-216F-D444-9116-499EC6AD35F7}" type="presOf" srcId="{E9422FA7-3BFE-4771-9FE9-A519AC8AC5B8}" destId="{A45773E9-729B-064A-BEF7-56635C22CA55}" srcOrd="0" destOrd="1" presId="urn:microsoft.com/office/officeart/2005/8/layout/list1"/>
    <dgm:cxn modelId="{82C2FB84-A1C9-A341-8ACF-46C4D737471A}" type="presOf" srcId="{4DC9D1D7-807F-4E1B-A88B-3E940426F1C5}" destId="{EFF39500-15BB-F641-8D72-AF10741D4B83}" srcOrd="1" destOrd="0" presId="urn:microsoft.com/office/officeart/2005/8/layout/list1"/>
    <dgm:cxn modelId="{989AAC87-E8B9-4945-9BEA-9F05B01249DE}" type="presOf" srcId="{40F95E73-E91B-4E91-A33E-8F3166A3CA44}" destId="{8D925D53-4A12-BE4B-9A08-23AF56C77AD6}" srcOrd="0" destOrd="0" presId="urn:microsoft.com/office/officeart/2005/8/layout/list1"/>
    <dgm:cxn modelId="{6625388A-F49B-42B8-8188-8F6DFC6FB8F2}" srcId="{F2011590-13C9-4BF6-97AB-5D2A054C7161}" destId="{C1EBEC62-9C50-45DC-9BE2-6AB3CBE82861}" srcOrd="2" destOrd="0" parTransId="{9BB8F910-1462-4F4F-9E24-E5EE9EB2E373}" sibTransId="{B8F24099-BA8D-4684-932D-C9252F2A4E4A}"/>
    <dgm:cxn modelId="{E4AC8A8A-2FA6-0747-9633-A50EE7979730}" type="presOf" srcId="{128ED690-E13B-8141-A59C-5A01EB3BDE05}" destId="{A45773E9-729B-064A-BEF7-56635C22CA55}" srcOrd="0" destOrd="2" presId="urn:microsoft.com/office/officeart/2005/8/layout/list1"/>
    <dgm:cxn modelId="{C673D38D-E9D9-2C4C-A02B-CA1A3BA04D8A}" type="presOf" srcId="{40F95E73-E91B-4E91-A33E-8F3166A3CA44}" destId="{389DECAA-1DA4-2148-AB28-548AC80C4A70}" srcOrd="1" destOrd="0" presId="urn:microsoft.com/office/officeart/2005/8/layout/list1"/>
    <dgm:cxn modelId="{C689ED92-FE4F-6048-A429-DAA4034F15BF}" type="presOf" srcId="{C1EBEC62-9C50-45DC-9BE2-6AB3CBE82861}" destId="{C475D8B7-F068-3742-A2A0-C0AFD5782F8C}" srcOrd="1" destOrd="0" presId="urn:microsoft.com/office/officeart/2005/8/layout/list1"/>
    <dgm:cxn modelId="{13ECECA5-C7A8-40F5-A9D0-BDDA46DE66A2}" srcId="{40F95E73-E91B-4E91-A33E-8F3166A3CA44}" destId="{664B4BC6-215D-4969-BD43-2465ACF9D448}" srcOrd="0" destOrd="0" parTransId="{1DA4EC4F-BA76-4FA4-9669-3E2E71155688}" sibTransId="{693E3B6F-A3A0-49D7-A7CA-71C0FA1D5875}"/>
    <dgm:cxn modelId="{65DC68AE-A740-7742-92F2-278931B679DC}" type="presOf" srcId="{C1EBEC62-9C50-45DC-9BE2-6AB3CBE82861}" destId="{BC86203B-BDE6-5E42-8E99-69F293A10457}" srcOrd="0" destOrd="0" presId="urn:microsoft.com/office/officeart/2005/8/layout/list1"/>
    <dgm:cxn modelId="{A51FF5AE-9508-DA44-B234-47BAF2016ABE}" type="presOf" srcId="{20A0015E-1264-44DE-978E-8160E4301A3E}" destId="{CDDE68EE-BA79-A449-8AD9-9E4921D4B76C}" srcOrd="1" destOrd="0" presId="urn:microsoft.com/office/officeart/2005/8/layout/list1"/>
    <dgm:cxn modelId="{1395E9C0-FA31-7F4F-9AAE-A526F33511B2}" type="presOf" srcId="{F2011590-13C9-4BF6-97AB-5D2A054C7161}" destId="{1ED6E547-CDA1-F942-9092-8BD5AC70F5DD}" srcOrd="0" destOrd="0" presId="urn:microsoft.com/office/officeart/2005/8/layout/list1"/>
    <dgm:cxn modelId="{AF0521CC-B4BA-634F-AE43-5DA21766D5E3}" type="presOf" srcId="{4DC9D1D7-807F-4E1B-A88B-3E940426F1C5}" destId="{80F328AA-4F49-6C49-8021-E9624A554220}" srcOrd="0" destOrd="0" presId="urn:microsoft.com/office/officeart/2005/8/layout/list1"/>
    <dgm:cxn modelId="{D98C83D1-E921-0548-B527-061530F158D3}" type="presOf" srcId="{DEC6C1E7-92B4-403C-9BEB-F6FFD8F59AD9}" destId="{4AA05E0C-D731-AD41-ACC1-577B712FFF8F}" srcOrd="0" destOrd="0" presId="urn:microsoft.com/office/officeart/2005/8/layout/list1"/>
    <dgm:cxn modelId="{5198EED4-3E25-4D44-BBE4-99F20C48FEBE}" srcId="{F2011590-13C9-4BF6-97AB-5D2A054C7161}" destId="{DEC6C1E7-92B4-403C-9BEB-F6FFD8F59AD9}" srcOrd="4" destOrd="0" parTransId="{FCF5DA84-13F5-4ACE-866F-230894794398}" sibTransId="{0B768BFD-28F2-4E4E-88E7-48669717DA37}"/>
    <dgm:cxn modelId="{D4A4DCD7-A0CC-4DA4-BAF5-429C7A5B1AFA}" srcId="{4DC9D1D7-807F-4E1B-A88B-3E940426F1C5}" destId="{F3AEF110-F4B4-4C64-A88F-5563EA30F301}" srcOrd="0" destOrd="0" parTransId="{F01165D2-998C-400B-9113-145D38C3153E}" sibTransId="{CAD50EB3-0748-43BF-8D64-84B90D760B31}"/>
    <dgm:cxn modelId="{7D7156E4-ED5B-476A-9FF5-4E3DCD11407B}" srcId="{C1EBEC62-9C50-45DC-9BE2-6AB3CBE82861}" destId="{7607EEF3-9B0E-429C-94DC-9A0CAF6E1903}" srcOrd="0" destOrd="0" parTransId="{F955B0C4-53A1-4C90-8B03-13AE4FCEC3C6}" sibTransId="{8878E5CF-C235-4BC1-AD18-4FB41EEDD56B}"/>
    <dgm:cxn modelId="{DDC264E8-054C-9149-B7CD-821E7273C0ED}" srcId="{DEC6C1E7-92B4-403C-9BEB-F6FFD8F59AD9}" destId="{00FBA663-6BBE-0449-A9CF-35DCD088AE3F}" srcOrd="1" destOrd="0" parTransId="{4CD4A1B5-07FD-CD40-876A-470CEC222330}" sibTransId="{190A55F7-C501-6442-AEA7-4AC71F79A6C0}"/>
    <dgm:cxn modelId="{4C4B862F-8ADE-6A46-BC71-A189D8CD4272}" type="presParOf" srcId="{1ED6E547-CDA1-F942-9092-8BD5AC70F5DD}" destId="{5E2539FB-5DB0-204A-B997-40B8C60095F3}" srcOrd="0" destOrd="0" presId="urn:microsoft.com/office/officeart/2005/8/layout/list1"/>
    <dgm:cxn modelId="{90228B72-3669-DC4A-89D8-61D43BC0C464}" type="presParOf" srcId="{5E2539FB-5DB0-204A-B997-40B8C60095F3}" destId="{EC5761B9-432D-B845-BB25-4DA429206C0C}" srcOrd="0" destOrd="0" presId="urn:microsoft.com/office/officeart/2005/8/layout/list1"/>
    <dgm:cxn modelId="{544BFD31-325C-9D47-8508-EE02AAA6AC7F}" type="presParOf" srcId="{5E2539FB-5DB0-204A-B997-40B8C60095F3}" destId="{CDDE68EE-BA79-A449-8AD9-9E4921D4B76C}" srcOrd="1" destOrd="0" presId="urn:microsoft.com/office/officeart/2005/8/layout/list1"/>
    <dgm:cxn modelId="{2A9995AE-2353-8640-9EEE-0F2F000566CC}" type="presParOf" srcId="{1ED6E547-CDA1-F942-9092-8BD5AC70F5DD}" destId="{608AC9B4-A215-EB45-9F25-81D8F80CA741}" srcOrd="1" destOrd="0" presId="urn:microsoft.com/office/officeart/2005/8/layout/list1"/>
    <dgm:cxn modelId="{3AA01F61-FCFE-2C4D-8746-2F1AFAF9BF2D}" type="presParOf" srcId="{1ED6E547-CDA1-F942-9092-8BD5AC70F5DD}" destId="{CF45D394-7F37-C14D-9860-FF3153A0E415}" srcOrd="2" destOrd="0" presId="urn:microsoft.com/office/officeart/2005/8/layout/list1"/>
    <dgm:cxn modelId="{C4306B46-C61A-874A-8717-DBE41AD2A703}" type="presParOf" srcId="{1ED6E547-CDA1-F942-9092-8BD5AC70F5DD}" destId="{40B7B24A-EC67-4D4C-AF75-3F6B29C7D947}" srcOrd="3" destOrd="0" presId="urn:microsoft.com/office/officeart/2005/8/layout/list1"/>
    <dgm:cxn modelId="{34650EEC-D7B0-6D48-A7CC-B43DBDD3C746}" type="presParOf" srcId="{1ED6E547-CDA1-F942-9092-8BD5AC70F5DD}" destId="{B7BBE9C1-1AA8-9F48-8630-C9EA491CC6C9}" srcOrd="4" destOrd="0" presId="urn:microsoft.com/office/officeart/2005/8/layout/list1"/>
    <dgm:cxn modelId="{D6742942-95F9-8147-94E5-B3C89BEAE0B6}" type="presParOf" srcId="{B7BBE9C1-1AA8-9F48-8630-C9EA491CC6C9}" destId="{8D925D53-4A12-BE4B-9A08-23AF56C77AD6}" srcOrd="0" destOrd="0" presId="urn:microsoft.com/office/officeart/2005/8/layout/list1"/>
    <dgm:cxn modelId="{27AEC77F-8FED-2942-98DA-CA24CF4DA265}" type="presParOf" srcId="{B7BBE9C1-1AA8-9F48-8630-C9EA491CC6C9}" destId="{389DECAA-1DA4-2148-AB28-548AC80C4A70}" srcOrd="1" destOrd="0" presId="urn:microsoft.com/office/officeart/2005/8/layout/list1"/>
    <dgm:cxn modelId="{3DD90A89-34D5-2B48-82D8-6BCE9079DE99}" type="presParOf" srcId="{1ED6E547-CDA1-F942-9092-8BD5AC70F5DD}" destId="{2294B455-34CD-7D45-B9C8-88D06260A6A8}" srcOrd="5" destOrd="0" presId="urn:microsoft.com/office/officeart/2005/8/layout/list1"/>
    <dgm:cxn modelId="{7C392E92-BD34-4646-A096-F4897947EC58}" type="presParOf" srcId="{1ED6E547-CDA1-F942-9092-8BD5AC70F5DD}" destId="{F9771B48-C8C5-8841-9895-D04629100757}" srcOrd="6" destOrd="0" presId="urn:microsoft.com/office/officeart/2005/8/layout/list1"/>
    <dgm:cxn modelId="{76EA66ED-4C55-2C4F-B81D-994310BF70C8}" type="presParOf" srcId="{1ED6E547-CDA1-F942-9092-8BD5AC70F5DD}" destId="{0DEB64DE-357C-A444-B674-D05E680665FE}" srcOrd="7" destOrd="0" presId="urn:microsoft.com/office/officeart/2005/8/layout/list1"/>
    <dgm:cxn modelId="{D8640AE5-2DC8-584A-B113-FA03C90010F1}" type="presParOf" srcId="{1ED6E547-CDA1-F942-9092-8BD5AC70F5DD}" destId="{272CA987-7A32-014D-9B3A-61E7547F4DBE}" srcOrd="8" destOrd="0" presId="urn:microsoft.com/office/officeart/2005/8/layout/list1"/>
    <dgm:cxn modelId="{FD944ABF-D4A4-0148-B483-0495848C6699}" type="presParOf" srcId="{272CA987-7A32-014D-9B3A-61E7547F4DBE}" destId="{BC86203B-BDE6-5E42-8E99-69F293A10457}" srcOrd="0" destOrd="0" presId="urn:microsoft.com/office/officeart/2005/8/layout/list1"/>
    <dgm:cxn modelId="{06B846EB-96AD-BA48-A94B-BA78965683E3}" type="presParOf" srcId="{272CA987-7A32-014D-9B3A-61E7547F4DBE}" destId="{C475D8B7-F068-3742-A2A0-C0AFD5782F8C}" srcOrd="1" destOrd="0" presId="urn:microsoft.com/office/officeart/2005/8/layout/list1"/>
    <dgm:cxn modelId="{8C330387-86E7-EB41-947F-86D46719DD82}" type="presParOf" srcId="{1ED6E547-CDA1-F942-9092-8BD5AC70F5DD}" destId="{04940949-8BEB-D54A-B81F-BFC92C2465E7}" srcOrd="9" destOrd="0" presId="urn:microsoft.com/office/officeart/2005/8/layout/list1"/>
    <dgm:cxn modelId="{BC796B49-9C1A-8F4B-8EF4-185C05679BBA}" type="presParOf" srcId="{1ED6E547-CDA1-F942-9092-8BD5AC70F5DD}" destId="{0D3CCCD1-5F8E-0E47-9623-9815B2677FF1}" srcOrd="10" destOrd="0" presId="urn:microsoft.com/office/officeart/2005/8/layout/list1"/>
    <dgm:cxn modelId="{1A89EFAA-FCF0-6D4A-9675-62C994CEE393}" type="presParOf" srcId="{1ED6E547-CDA1-F942-9092-8BD5AC70F5DD}" destId="{C78E14B3-3585-5B4A-8E52-9FC47A0E6AEC}" srcOrd="11" destOrd="0" presId="urn:microsoft.com/office/officeart/2005/8/layout/list1"/>
    <dgm:cxn modelId="{5EB1C118-66D2-A149-9E34-5D2215433CFC}" type="presParOf" srcId="{1ED6E547-CDA1-F942-9092-8BD5AC70F5DD}" destId="{8B0917CA-2DB0-C241-978F-95B507E01C54}" srcOrd="12" destOrd="0" presId="urn:microsoft.com/office/officeart/2005/8/layout/list1"/>
    <dgm:cxn modelId="{C551ADEF-2161-CD4F-8090-826CF70430AC}" type="presParOf" srcId="{8B0917CA-2DB0-C241-978F-95B507E01C54}" destId="{80F328AA-4F49-6C49-8021-E9624A554220}" srcOrd="0" destOrd="0" presId="urn:microsoft.com/office/officeart/2005/8/layout/list1"/>
    <dgm:cxn modelId="{C6130B37-894D-C146-8A3A-D64CC1B8805E}" type="presParOf" srcId="{8B0917CA-2DB0-C241-978F-95B507E01C54}" destId="{EFF39500-15BB-F641-8D72-AF10741D4B83}" srcOrd="1" destOrd="0" presId="urn:microsoft.com/office/officeart/2005/8/layout/list1"/>
    <dgm:cxn modelId="{FDD2A000-6A41-5740-BA2E-F2E6FE92BB9C}" type="presParOf" srcId="{1ED6E547-CDA1-F942-9092-8BD5AC70F5DD}" destId="{76FF0A2E-160A-AC45-AAE3-F06844F0123D}" srcOrd="13" destOrd="0" presId="urn:microsoft.com/office/officeart/2005/8/layout/list1"/>
    <dgm:cxn modelId="{0FBD8DF8-F921-E44C-B6E4-EA28E4EDF28B}" type="presParOf" srcId="{1ED6E547-CDA1-F942-9092-8BD5AC70F5DD}" destId="{A45773E9-729B-064A-BEF7-56635C22CA55}" srcOrd="14" destOrd="0" presId="urn:microsoft.com/office/officeart/2005/8/layout/list1"/>
    <dgm:cxn modelId="{7ECD4DF1-0A32-FF41-898A-45E3A037BB0C}" type="presParOf" srcId="{1ED6E547-CDA1-F942-9092-8BD5AC70F5DD}" destId="{5DB50CD5-ED87-8244-A515-D20F6AD975D7}" srcOrd="15" destOrd="0" presId="urn:microsoft.com/office/officeart/2005/8/layout/list1"/>
    <dgm:cxn modelId="{218BC04E-90AD-454D-B5A6-A9B0522CCCE0}" type="presParOf" srcId="{1ED6E547-CDA1-F942-9092-8BD5AC70F5DD}" destId="{5141BFD9-5A1C-9341-9471-B566E5A29EC7}" srcOrd="16" destOrd="0" presId="urn:microsoft.com/office/officeart/2005/8/layout/list1"/>
    <dgm:cxn modelId="{2DB12884-F9C4-2844-A82D-A5824807D084}" type="presParOf" srcId="{5141BFD9-5A1C-9341-9471-B566E5A29EC7}" destId="{4AA05E0C-D731-AD41-ACC1-577B712FFF8F}" srcOrd="0" destOrd="0" presId="urn:microsoft.com/office/officeart/2005/8/layout/list1"/>
    <dgm:cxn modelId="{C0F568E8-9A11-8F4E-9F80-CAEB4072556F}" type="presParOf" srcId="{5141BFD9-5A1C-9341-9471-B566E5A29EC7}" destId="{1270CC7E-50C8-D345-A3C6-9051F0EA85E7}" srcOrd="1" destOrd="0" presId="urn:microsoft.com/office/officeart/2005/8/layout/list1"/>
    <dgm:cxn modelId="{9DB88B5A-7155-5846-9B18-411B33C31E4C}" type="presParOf" srcId="{1ED6E547-CDA1-F942-9092-8BD5AC70F5DD}" destId="{3E446CFF-737E-F34E-9854-9BDCD4643D56}" srcOrd="17" destOrd="0" presId="urn:microsoft.com/office/officeart/2005/8/layout/list1"/>
    <dgm:cxn modelId="{D4AF88BF-578D-E34B-ADAD-6149C4C4DFCF}" type="presParOf" srcId="{1ED6E547-CDA1-F942-9092-8BD5AC70F5DD}" destId="{673CEEBD-F8C1-5B4E-A109-22A6CE506AC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5DE0EAA-91DB-254A-8156-0AFF01E1B3D7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8A99AE3-0C12-7140-AC11-332B8FBA4B9F}">
      <dgm:prSet/>
      <dgm:spPr>
        <a:gradFill rotWithShape="0">
          <a:gsLst>
            <a:gs pos="0">
              <a:srgbClr val="182C4E"/>
            </a:gs>
            <a:gs pos="50000">
              <a:schemeClr val="accent5">
                <a:lumMod val="75000"/>
              </a:schemeClr>
            </a:gs>
            <a:gs pos="100000">
              <a:srgbClr val="244073"/>
            </a:gs>
          </a:gsLst>
        </a:gradFill>
      </dgm:spPr>
      <dgm:t>
        <a:bodyPr/>
        <a:lstStyle/>
        <a:p>
          <a:r>
            <a:rPr lang="en-US"/>
            <a:t>WordNet:</a:t>
          </a:r>
          <a:endParaRPr lang="en-GR"/>
        </a:p>
      </dgm:t>
    </dgm:pt>
    <dgm:pt modelId="{8F8780B2-DE50-4942-A361-36CE4278B0B6}" type="parTrans" cxnId="{6006E7FD-506F-8D42-9EBE-1A23F9A694AA}">
      <dgm:prSet/>
      <dgm:spPr/>
      <dgm:t>
        <a:bodyPr/>
        <a:lstStyle/>
        <a:p>
          <a:endParaRPr lang="en-GB"/>
        </a:p>
      </dgm:t>
    </dgm:pt>
    <dgm:pt modelId="{A8B7F1FA-2128-EC4B-AC81-6BECCE439702}" type="sibTrans" cxnId="{6006E7FD-506F-8D42-9EBE-1A23F9A694AA}">
      <dgm:prSet/>
      <dgm:spPr/>
      <dgm:t>
        <a:bodyPr/>
        <a:lstStyle/>
        <a:p>
          <a:endParaRPr lang="en-GB"/>
        </a:p>
      </dgm:t>
    </dgm:pt>
    <dgm:pt modelId="{49BBB85B-CD34-044F-9FC1-A6FE3BE9E26A}">
      <dgm:prSet/>
      <dgm:spPr/>
      <dgm:t>
        <a:bodyPr/>
        <a:lstStyle/>
        <a:p>
          <a:r>
            <a:rPr lang="en-US" dirty="0"/>
            <a:t>Our unsupervised system performs better than any other unsupervised algorithm in all datasets</a:t>
          </a:r>
          <a:endParaRPr lang="en-GR" dirty="0"/>
        </a:p>
      </dgm:t>
    </dgm:pt>
    <dgm:pt modelId="{8A9E1999-C64E-EF45-8079-EE78C558A382}" type="parTrans" cxnId="{2BEBB7CA-070C-D942-88DD-584BB0AFD24B}">
      <dgm:prSet/>
      <dgm:spPr/>
      <dgm:t>
        <a:bodyPr/>
        <a:lstStyle/>
        <a:p>
          <a:endParaRPr lang="en-GB"/>
        </a:p>
      </dgm:t>
    </dgm:pt>
    <dgm:pt modelId="{09D73460-D246-8D4F-86D0-3DC5F1140689}" type="sibTrans" cxnId="{2BEBB7CA-070C-D942-88DD-584BB0AFD24B}">
      <dgm:prSet/>
      <dgm:spPr/>
      <dgm:t>
        <a:bodyPr/>
        <a:lstStyle/>
        <a:p>
          <a:endParaRPr lang="en-GB"/>
        </a:p>
      </dgm:t>
    </dgm:pt>
    <dgm:pt modelId="{E5C8B0E4-5CAD-1743-9198-DF58666051A2}">
      <dgm:prSet/>
      <dgm:spPr/>
      <dgm:t>
        <a:bodyPr/>
        <a:lstStyle/>
        <a:p>
          <a:r>
            <a:rPr lang="en-US" dirty="0"/>
            <a:t>The performance of our system is more stable on the four datasets</a:t>
          </a:r>
          <a:endParaRPr lang="en-GR" dirty="0"/>
        </a:p>
      </dgm:t>
    </dgm:pt>
    <dgm:pt modelId="{DD52E3ED-23C2-554E-833D-AD4E62D444C4}" type="parTrans" cxnId="{F66660B6-50C9-ED41-B880-092ADB496576}">
      <dgm:prSet/>
      <dgm:spPr/>
      <dgm:t>
        <a:bodyPr/>
        <a:lstStyle/>
        <a:p>
          <a:endParaRPr lang="en-GB"/>
        </a:p>
      </dgm:t>
    </dgm:pt>
    <dgm:pt modelId="{B2E4135A-7DDF-DD43-AB5F-55C5D3ACC960}" type="sibTrans" cxnId="{F66660B6-50C9-ED41-B880-092ADB496576}">
      <dgm:prSet/>
      <dgm:spPr/>
      <dgm:t>
        <a:bodyPr/>
        <a:lstStyle/>
        <a:p>
          <a:endParaRPr lang="en-GB"/>
        </a:p>
      </dgm:t>
    </dgm:pt>
    <dgm:pt modelId="{FC849399-1C56-184D-95DA-B39954D8D949}">
      <dgm:prSet/>
      <dgm:spPr/>
      <dgm:t>
        <a:bodyPr/>
        <a:lstStyle/>
        <a:p>
          <a:r>
            <a:rPr lang="en-US" dirty="0"/>
            <a:t>The comparison with semi-supervised systems shows that our system always performs better than the most frequent sense heuristic when we use information from sense-labeled corpora</a:t>
          </a:r>
          <a:endParaRPr lang="en-GR" dirty="0"/>
        </a:p>
      </dgm:t>
    </dgm:pt>
    <dgm:pt modelId="{67A86E9E-EF9E-0744-A901-B2979AD45206}" type="parTrans" cxnId="{54F2F2FD-6D36-E84A-8619-6C0532AEAF87}">
      <dgm:prSet/>
      <dgm:spPr/>
      <dgm:t>
        <a:bodyPr/>
        <a:lstStyle/>
        <a:p>
          <a:endParaRPr lang="en-GB"/>
        </a:p>
      </dgm:t>
    </dgm:pt>
    <dgm:pt modelId="{E346390A-6CEE-FE4D-A547-1FB5A2214891}" type="sibTrans" cxnId="{54F2F2FD-6D36-E84A-8619-6C0532AEAF87}">
      <dgm:prSet/>
      <dgm:spPr/>
      <dgm:t>
        <a:bodyPr/>
        <a:lstStyle/>
        <a:p>
          <a:endParaRPr lang="en-GB"/>
        </a:p>
      </dgm:t>
    </dgm:pt>
    <dgm:pt modelId="{4D9E29CE-C24F-9044-BB3A-124354B76EEC}">
      <dgm:prSet/>
      <dgm:spPr>
        <a:gradFill rotWithShape="0">
          <a:gsLst>
            <a:gs pos="0">
              <a:srgbClr val="182C4E"/>
            </a:gs>
            <a:gs pos="50000">
              <a:schemeClr val="accent5">
                <a:lumMod val="75000"/>
              </a:schemeClr>
            </a:gs>
            <a:gs pos="100000">
              <a:srgbClr val="244073"/>
            </a:gs>
          </a:gsLst>
        </a:gradFill>
      </dgm:spPr>
      <dgm:t>
        <a:bodyPr/>
        <a:lstStyle/>
        <a:p>
          <a:r>
            <a:rPr lang="en-US"/>
            <a:t>BabelNet: </a:t>
          </a:r>
          <a:endParaRPr lang="en-GR"/>
        </a:p>
      </dgm:t>
    </dgm:pt>
    <dgm:pt modelId="{869C3D4F-E3C8-C84A-8BC1-E7EBFE90807D}" type="parTrans" cxnId="{ADC38E79-8DEA-0C49-BEEB-387798F9F8D2}">
      <dgm:prSet/>
      <dgm:spPr/>
      <dgm:t>
        <a:bodyPr/>
        <a:lstStyle/>
        <a:p>
          <a:endParaRPr lang="en-GB"/>
        </a:p>
      </dgm:t>
    </dgm:pt>
    <dgm:pt modelId="{53A0720B-96C2-8B4E-8353-BF763C847E20}" type="sibTrans" cxnId="{ADC38E79-8DEA-0C49-BEEB-387798F9F8D2}">
      <dgm:prSet/>
      <dgm:spPr/>
      <dgm:t>
        <a:bodyPr/>
        <a:lstStyle/>
        <a:p>
          <a:endParaRPr lang="en-GB"/>
        </a:p>
      </dgm:t>
    </dgm:pt>
    <dgm:pt modelId="{E4571568-97CE-184D-8CB0-B90F65EBEB90}">
      <dgm:prSet/>
      <dgm:spPr/>
      <dgm:t>
        <a:bodyPr/>
        <a:lstStyle/>
        <a:p>
          <a:r>
            <a:rPr lang="en-US"/>
            <a:t>The performance of our system is close to the results obtained with Babelfy on S13 and substantially higher on KORE50</a:t>
          </a:r>
          <a:endParaRPr lang="en-GR"/>
        </a:p>
      </dgm:t>
    </dgm:pt>
    <dgm:pt modelId="{CA09FC1B-BE39-9243-B206-482AC7B2ACA2}" type="parTrans" cxnId="{6906D1DC-C283-9648-9952-4FD3E4701C32}">
      <dgm:prSet/>
      <dgm:spPr/>
      <dgm:t>
        <a:bodyPr/>
        <a:lstStyle/>
        <a:p>
          <a:endParaRPr lang="en-GB"/>
        </a:p>
      </dgm:t>
    </dgm:pt>
    <dgm:pt modelId="{D1A8356B-3B05-BC4F-96FF-2E2A29CCB92A}" type="sibTrans" cxnId="{6906D1DC-C283-9648-9952-4FD3E4701C32}">
      <dgm:prSet/>
      <dgm:spPr/>
      <dgm:t>
        <a:bodyPr/>
        <a:lstStyle/>
        <a:p>
          <a:endParaRPr lang="en-GB"/>
        </a:p>
      </dgm:t>
    </dgm:pt>
    <dgm:pt modelId="{0065F6D9-1E12-BD4A-B030-38EAF6F00ED3}">
      <dgm:prSet/>
      <dgm:spPr/>
      <dgm:t>
        <a:bodyPr/>
        <a:lstStyle/>
        <a:p>
          <a:r>
            <a:rPr lang="en-US" dirty="0"/>
            <a:t>It is also difficult to exploit distributional information on this data set because the sentences are short and, in many cases, cryptic. </a:t>
          </a:r>
          <a:endParaRPr lang="en-GR" dirty="0"/>
        </a:p>
      </dgm:t>
    </dgm:pt>
    <dgm:pt modelId="{270F25F9-E627-D142-B62F-C4E75AA5180B}" type="parTrans" cxnId="{DECD7D76-4B60-CF41-B6F9-6CF4F70DB539}">
      <dgm:prSet/>
      <dgm:spPr/>
      <dgm:t>
        <a:bodyPr/>
        <a:lstStyle/>
        <a:p>
          <a:endParaRPr lang="en-GB"/>
        </a:p>
      </dgm:t>
    </dgm:pt>
    <dgm:pt modelId="{9CCD6367-B372-2D45-B507-361D446536EF}" type="sibTrans" cxnId="{DECD7D76-4B60-CF41-B6F9-6CF4F70DB539}">
      <dgm:prSet/>
      <dgm:spPr/>
      <dgm:t>
        <a:bodyPr/>
        <a:lstStyle/>
        <a:p>
          <a:endParaRPr lang="en-GB"/>
        </a:p>
      </dgm:t>
    </dgm:pt>
    <dgm:pt modelId="{A4797019-5AF7-6041-9842-9B4B3871F1B4}" type="pres">
      <dgm:prSet presAssocID="{55DE0EAA-91DB-254A-8156-0AFF01E1B3D7}" presName="linear" presStyleCnt="0">
        <dgm:presLayoutVars>
          <dgm:dir/>
          <dgm:animLvl val="lvl"/>
          <dgm:resizeHandles val="exact"/>
        </dgm:presLayoutVars>
      </dgm:prSet>
      <dgm:spPr/>
    </dgm:pt>
    <dgm:pt modelId="{00E64E3E-0CE3-2445-9BA8-6CC37431E8F7}" type="pres">
      <dgm:prSet presAssocID="{88A99AE3-0C12-7140-AC11-332B8FBA4B9F}" presName="parentLin" presStyleCnt="0"/>
      <dgm:spPr/>
    </dgm:pt>
    <dgm:pt modelId="{623D6311-8263-474E-AD56-8D722D39F91D}" type="pres">
      <dgm:prSet presAssocID="{88A99AE3-0C12-7140-AC11-332B8FBA4B9F}" presName="parentLeftMargin" presStyleLbl="node1" presStyleIdx="0" presStyleCnt="2"/>
      <dgm:spPr/>
    </dgm:pt>
    <dgm:pt modelId="{4443D7BC-B182-834D-A588-F03AAF3D9539}" type="pres">
      <dgm:prSet presAssocID="{88A99AE3-0C12-7140-AC11-332B8FBA4B9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6833331-029F-3644-BDCD-2D3EA0C86650}" type="pres">
      <dgm:prSet presAssocID="{88A99AE3-0C12-7140-AC11-332B8FBA4B9F}" presName="negativeSpace" presStyleCnt="0"/>
      <dgm:spPr/>
    </dgm:pt>
    <dgm:pt modelId="{279CEBA3-AFD6-5A42-9FB5-7B68A448901C}" type="pres">
      <dgm:prSet presAssocID="{88A99AE3-0C12-7140-AC11-332B8FBA4B9F}" presName="childText" presStyleLbl="conFgAcc1" presStyleIdx="0" presStyleCnt="2">
        <dgm:presLayoutVars>
          <dgm:bulletEnabled val="1"/>
        </dgm:presLayoutVars>
      </dgm:prSet>
      <dgm:spPr/>
    </dgm:pt>
    <dgm:pt modelId="{0D7F2AA7-B2E7-F048-A088-9DC27D9A2731}" type="pres">
      <dgm:prSet presAssocID="{A8B7F1FA-2128-EC4B-AC81-6BECCE439702}" presName="spaceBetweenRectangles" presStyleCnt="0"/>
      <dgm:spPr/>
    </dgm:pt>
    <dgm:pt modelId="{062BE8D1-6CA6-8345-9F2C-0EA531FE7F94}" type="pres">
      <dgm:prSet presAssocID="{4D9E29CE-C24F-9044-BB3A-124354B76EEC}" presName="parentLin" presStyleCnt="0"/>
      <dgm:spPr/>
    </dgm:pt>
    <dgm:pt modelId="{CB950BAE-9BA9-F942-B478-2663CC73BF21}" type="pres">
      <dgm:prSet presAssocID="{4D9E29CE-C24F-9044-BB3A-124354B76EEC}" presName="parentLeftMargin" presStyleLbl="node1" presStyleIdx="0" presStyleCnt="2"/>
      <dgm:spPr/>
    </dgm:pt>
    <dgm:pt modelId="{36FB3ABF-EFD2-7241-8728-CA42F826140F}" type="pres">
      <dgm:prSet presAssocID="{4D9E29CE-C24F-9044-BB3A-124354B76EE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C4E0A40-9614-3545-93D4-C32F621AA5FA}" type="pres">
      <dgm:prSet presAssocID="{4D9E29CE-C24F-9044-BB3A-124354B76EEC}" presName="negativeSpace" presStyleCnt="0"/>
      <dgm:spPr/>
    </dgm:pt>
    <dgm:pt modelId="{7AE2683C-5940-8F49-96FE-34B4F9ED052C}" type="pres">
      <dgm:prSet presAssocID="{4D9E29CE-C24F-9044-BB3A-124354B76EE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164EA50B-7D1A-484C-90A4-FC8F339540D9}" type="presOf" srcId="{4D9E29CE-C24F-9044-BB3A-124354B76EEC}" destId="{CB950BAE-9BA9-F942-B478-2663CC73BF21}" srcOrd="0" destOrd="0" presId="urn:microsoft.com/office/officeart/2005/8/layout/list1"/>
    <dgm:cxn modelId="{12331B1B-F89A-E44A-89A1-648DE8EC5697}" type="presOf" srcId="{E5C8B0E4-5CAD-1743-9198-DF58666051A2}" destId="{279CEBA3-AFD6-5A42-9FB5-7B68A448901C}" srcOrd="0" destOrd="1" presId="urn:microsoft.com/office/officeart/2005/8/layout/list1"/>
    <dgm:cxn modelId="{8E68A634-98E8-3948-B307-95659662FC5B}" type="presOf" srcId="{FC849399-1C56-184D-95DA-B39954D8D949}" destId="{279CEBA3-AFD6-5A42-9FB5-7B68A448901C}" srcOrd="0" destOrd="2" presId="urn:microsoft.com/office/officeart/2005/8/layout/list1"/>
    <dgm:cxn modelId="{D8C13775-7AF0-E84E-BC65-AD89D7E8025C}" type="presOf" srcId="{4D9E29CE-C24F-9044-BB3A-124354B76EEC}" destId="{36FB3ABF-EFD2-7241-8728-CA42F826140F}" srcOrd="1" destOrd="0" presId="urn:microsoft.com/office/officeart/2005/8/layout/list1"/>
    <dgm:cxn modelId="{DECD7D76-4B60-CF41-B6F9-6CF4F70DB539}" srcId="{4D9E29CE-C24F-9044-BB3A-124354B76EEC}" destId="{0065F6D9-1E12-BD4A-B030-38EAF6F00ED3}" srcOrd="1" destOrd="0" parTransId="{270F25F9-E627-D142-B62F-C4E75AA5180B}" sibTransId="{9CCD6367-B372-2D45-B507-361D446536EF}"/>
    <dgm:cxn modelId="{ADC38E79-8DEA-0C49-BEEB-387798F9F8D2}" srcId="{55DE0EAA-91DB-254A-8156-0AFF01E1B3D7}" destId="{4D9E29CE-C24F-9044-BB3A-124354B76EEC}" srcOrd="1" destOrd="0" parTransId="{869C3D4F-E3C8-C84A-8BC1-E7EBFE90807D}" sibTransId="{53A0720B-96C2-8B4E-8353-BF763C847E20}"/>
    <dgm:cxn modelId="{A6E1669D-6CD1-344F-86DE-9C6A51FA7F6E}" type="presOf" srcId="{E4571568-97CE-184D-8CB0-B90F65EBEB90}" destId="{7AE2683C-5940-8F49-96FE-34B4F9ED052C}" srcOrd="0" destOrd="0" presId="urn:microsoft.com/office/officeart/2005/8/layout/list1"/>
    <dgm:cxn modelId="{47DC7BA4-37CB-5A4F-85D3-17E3B3C97C36}" type="presOf" srcId="{55DE0EAA-91DB-254A-8156-0AFF01E1B3D7}" destId="{A4797019-5AF7-6041-9842-9B4B3871F1B4}" srcOrd="0" destOrd="0" presId="urn:microsoft.com/office/officeart/2005/8/layout/list1"/>
    <dgm:cxn modelId="{3BD353B0-C495-194C-9003-AACC745E85F8}" type="presOf" srcId="{0065F6D9-1E12-BD4A-B030-38EAF6F00ED3}" destId="{7AE2683C-5940-8F49-96FE-34B4F9ED052C}" srcOrd="0" destOrd="1" presId="urn:microsoft.com/office/officeart/2005/8/layout/list1"/>
    <dgm:cxn modelId="{FD7BBBB3-3B65-4D47-88FE-9EADFAA4DDBC}" type="presOf" srcId="{49BBB85B-CD34-044F-9FC1-A6FE3BE9E26A}" destId="{279CEBA3-AFD6-5A42-9FB5-7B68A448901C}" srcOrd="0" destOrd="0" presId="urn:microsoft.com/office/officeart/2005/8/layout/list1"/>
    <dgm:cxn modelId="{F66660B6-50C9-ED41-B880-092ADB496576}" srcId="{88A99AE3-0C12-7140-AC11-332B8FBA4B9F}" destId="{E5C8B0E4-5CAD-1743-9198-DF58666051A2}" srcOrd="1" destOrd="0" parTransId="{DD52E3ED-23C2-554E-833D-AD4E62D444C4}" sibTransId="{B2E4135A-7DDF-DD43-AB5F-55C5D3ACC960}"/>
    <dgm:cxn modelId="{6B83C3C4-101E-B344-971C-1B1C31945414}" type="presOf" srcId="{88A99AE3-0C12-7140-AC11-332B8FBA4B9F}" destId="{623D6311-8263-474E-AD56-8D722D39F91D}" srcOrd="0" destOrd="0" presId="urn:microsoft.com/office/officeart/2005/8/layout/list1"/>
    <dgm:cxn modelId="{2BEBB7CA-070C-D942-88DD-584BB0AFD24B}" srcId="{88A99AE3-0C12-7140-AC11-332B8FBA4B9F}" destId="{49BBB85B-CD34-044F-9FC1-A6FE3BE9E26A}" srcOrd="0" destOrd="0" parTransId="{8A9E1999-C64E-EF45-8079-EE78C558A382}" sibTransId="{09D73460-D246-8D4F-86D0-3DC5F1140689}"/>
    <dgm:cxn modelId="{6906D1DC-C283-9648-9952-4FD3E4701C32}" srcId="{4D9E29CE-C24F-9044-BB3A-124354B76EEC}" destId="{E4571568-97CE-184D-8CB0-B90F65EBEB90}" srcOrd="0" destOrd="0" parTransId="{CA09FC1B-BE39-9243-B206-482AC7B2ACA2}" sibTransId="{D1A8356B-3B05-BC4F-96FF-2E2A29CCB92A}"/>
    <dgm:cxn modelId="{EB214CE6-0275-2846-BF99-CD73B9F39337}" type="presOf" srcId="{88A99AE3-0C12-7140-AC11-332B8FBA4B9F}" destId="{4443D7BC-B182-834D-A588-F03AAF3D9539}" srcOrd="1" destOrd="0" presId="urn:microsoft.com/office/officeart/2005/8/layout/list1"/>
    <dgm:cxn modelId="{6006E7FD-506F-8D42-9EBE-1A23F9A694AA}" srcId="{55DE0EAA-91DB-254A-8156-0AFF01E1B3D7}" destId="{88A99AE3-0C12-7140-AC11-332B8FBA4B9F}" srcOrd="0" destOrd="0" parTransId="{8F8780B2-DE50-4942-A361-36CE4278B0B6}" sibTransId="{A8B7F1FA-2128-EC4B-AC81-6BECCE439702}"/>
    <dgm:cxn modelId="{54F2F2FD-6D36-E84A-8619-6C0532AEAF87}" srcId="{88A99AE3-0C12-7140-AC11-332B8FBA4B9F}" destId="{FC849399-1C56-184D-95DA-B39954D8D949}" srcOrd="2" destOrd="0" parTransId="{67A86E9E-EF9E-0744-A901-B2979AD45206}" sibTransId="{E346390A-6CEE-FE4D-A547-1FB5A2214891}"/>
    <dgm:cxn modelId="{FE828F91-2C9B-7345-8688-67E8FE38DF00}" type="presParOf" srcId="{A4797019-5AF7-6041-9842-9B4B3871F1B4}" destId="{00E64E3E-0CE3-2445-9BA8-6CC37431E8F7}" srcOrd="0" destOrd="0" presId="urn:microsoft.com/office/officeart/2005/8/layout/list1"/>
    <dgm:cxn modelId="{4B645E4F-D422-E846-9C22-E338EC4C19C9}" type="presParOf" srcId="{00E64E3E-0CE3-2445-9BA8-6CC37431E8F7}" destId="{623D6311-8263-474E-AD56-8D722D39F91D}" srcOrd="0" destOrd="0" presId="urn:microsoft.com/office/officeart/2005/8/layout/list1"/>
    <dgm:cxn modelId="{CE995D50-7E5F-1A43-A595-28C6206FD57D}" type="presParOf" srcId="{00E64E3E-0CE3-2445-9BA8-6CC37431E8F7}" destId="{4443D7BC-B182-834D-A588-F03AAF3D9539}" srcOrd="1" destOrd="0" presId="urn:microsoft.com/office/officeart/2005/8/layout/list1"/>
    <dgm:cxn modelId="{1D675C60-21B0-5940-83C2-908697A35EC7}" type="presParOf" srcId="{A4797019-5AF7-6041-9842-9B4B3871F1B4}" destId="{76833331-029F-3644-BDCD-2D3EA0C86650}" srcOrd="1" destOrd="0" presId="urn:microsoft.com/office/officeart/2005/8/layout/list1"/>
    <dgm:cxn modelId="{33C6A344-A37A-C84F-A0D7-DE0903ED70F1}" type="presParOf" srcId="{A4797019-5AF7-6041-9842-9B4B3871F1B4}" destId="{279CEBA3-AFD6-5A42-9FB5-7B68A448901C}" srcOrd="2" destOrd="0" presId="urn:microsoft.com/office/officeart/2005/8/layout/list1"/>
    <dgm:cxn modelId="{9520F433-0919-8944-B6DE-1A89C8E80529}" type="presParOf" srcId="{A4797019-5AF7-6041-9842-9B4B3871F1B4}" destId="{0D7F2AA7-B2E7-F048-A088-9DC27D9A2731}" srcOrd="3" destOrd="0" presId="urn:microsoft.com/office/officeart/2005/8/layout/list1"/>
    <dgm:cxn modelId="{2984E6B9-81A9-F240-B4D9-9F7AFCECA009}" type="presParOf" srcId="{A4797019-5AF7-6041-9842-9B4B3871F1B4}" destId="{062BE8D1-6CA6-8345-9F2C-0EA531FE7F94}" srcOrd="4" destOrd="0" presId="urn:microsoft.com/office/officeart/2005/8/layout/list1"/>
    <dgm:cxn modelId="{BAB53AA4-3F83-8A4D-95F1-02AAE2EDE3DA}" type="presParOf" srcId="{062BE8D1-6CA6-8345-9F2C-0EA531FE7F94}" destId="{CB950BAE-9BA9-F942-B478-2663CC73BF21}" srcOrd="0" destOrd="0" presId="urn:microsoft.com/office/officeart/2005/8/layout/list1"/>
    <dgm:cxn modelId="{9081C86B-8821-2B46-B4B6-0B9AAF947070}" type="presParOf" srcId="{062BE8D1-6CA6-8345-9F2C-0EA531FE7F94}" destId="{36FB3ABF-EFD2-7241-8728-CA42F826140F}" srcOrd="1" destOrd="0" presId="urn:microsoft.com/office/officeart/2005/8/layout/list1"/>
    <dgm:cxn modelId="{C87D4C51-EF26-9042-9297-96C530125769}" type="presParOf" srcId="{A4797019-5AF7-6041-9842-9B4B3871F1B4}" destId="{1C4E0A40-9614-3545-93D4-C32F621AA5FA}" srcOrd="5" destOrd="0" presId="urn:microsoft.com/office/officeart/2005/8/layout/list1"/>
    <dgm:cxn modelId="{DAF96F31-5ECA-E44D-8D2F-18F10F1B1E7D}" type="presParOf" srcId="{A4797019-5AF7-6041-9842-9B4B3871F1B4}" destId="{7AE2683C-5940-8F49-96FE-34B4F9ED052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12EEF6-7745-4360-B1FC-17DCA3496EE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8DE06344-D175-45A9-95F0-65D2989765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A new method for WSD</a:t>
          </a:r>
        </a:p>
      </dgm:t>
    </dgm:pt>
    <dgm:pt modelId="{C16DBCAB-F6D2-450F-A9F0-542CA72B0CF3}" type="parTrans" cxnId="{E327C9D8-A905-4BCB-9DDE-6BC762EA44E2}">
      <dgm:prSet/>
      <dgm:spPr/>
      <dgm:t>
        <a:bodyPr/>
        <a:lstStyle/>
        <a:p>
          <a:endParaRPr lang="en-US"/>
        </a:p>
      </dgm:t>
    </dgm:pt>
    <dgm:pt modelId="{ADCABA05-8F26-4DC2-8FDE-7B444EEFED45}" type="sibTrans" cxnId="{E327C9D8-A905-4BCB-9DDE-6BC762EA44E2}">
      <dgm:prSet/>
      <dgm:spPr/>
      <dgm:t>
        <a:bodyPr/>
        <a:lstStyle/>
        <a:p>
          <a:endParaRPr lang="en-US"/>
        </a:p>
      </dgm:t>
    </dgm:pt>
    <dgm:pt modelId="{06C30820-68EA-4DCC-9541-1B1895952B8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Evolutionary Game Theory</a:t>
          </a:r>
        </a:p>
        <a:p>
          <a:pPr>
            <a:lnSpc>
              <a:spcPct val="100000"/>
            </a:lnSpc>
          </a:pPr>
          <a:r>
            <a:rPr lang="en-US" b="0" dirty="0"/>
            <a:t>Similarity measures that perform better</a:t>
          </a:r>
        </a:p>
        <a:p>
          <a:pPr>
            <a:lnSpc>
              <a:spcPct val="100000"/>
            </a:lnSpc>
          </a:pPr>
          <a:r>
            <a:rPr lang="en-US" b="0" dirty="0"/>
            <a:t>Continuation of knowledge-based, graph-based approaches</a:t>
          </a:r>
        </a:p>
      </dgm:t>
    </dgm:pt>
    <dgm:pt modelId="{1B6D07EC-0086-4E49-A684-743F0DCF8C0F}" type="parTrans" cxnId="{D7BBAC87-BF33-4B46-8E25-96948A5AD54D}">
      <dgm:prSet/>
      <dgm:spPr/>
      <dgm:t>
        <a:bodyPr/>
        <a:lstStyle/>
        <a:p>
          <a:endParaRPr lang="en-US"/>
        </a:p>
      </dgm:t>
    </dgm:pt>
    <dgm:pt modelId="{D17F7C09-CA26-4BB7-8EBD-4AE0B79537BC}" type="sibTrans" cxnId="{D7BBAC87-BF33-4B46-8E25-96948A5AD54D}">
      <dgm:prSet/>
      <dgm:spPr/>
      <dgm:t>
        <a:bodyPr/>
        <a:lstStyle/>
        <a:p>
          <a:endParaRPr lang="en-US"/>
        </a:p>
      </dgm:t>
    </dgm:pt>
    <dgm:pt modelId="{624B3AFA-6A51-4A3C-BBC5-6292BCAB8B7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WSD as a constraint-satisfaction problem</a:t>
          </a:r>
          <a:endParaRPr lang="en-US" dirty="0"/>
        </a:p>
      </dgm:t>
    </dgm:pt>
    <dgm:pt modelId="{03FD96F5-8AF9-43BE-9D33-34945515ACD2}" type="parTrans" cxnId="{540136C9-7961-4882-B3F2-9ABB1CB30A8C}">
      <dgm:prSet/>
      <dgm:spPr/>
      <dgm:t>
        <a:bodyPr/>
        <a:lstStyle/>
        <a:p>
          <a:endParaRPr lang="en-US"/>
        </a:p>
      </dgm:t>
    </dgm:pt>
    <dgm:pt modelId="{45FAB1C0-1220-4921-B9D2-7D68708CCA1F}" type="sibTrans" cxnId="{540136C9-7961-4882-B3F2-9ABB1CB30A8C}">
      <dgm:prSet/>
      <dgm:spPr/>
      <dgm:t>
        <a:bodyPr/>
        <a:lstStyle/>
        <a:p>
          <a:endParaRPr lang="en-US"/>
        </a:p>
      </dgm:t>
    </dgm:pt>
    <dgm:pt modelId="{42F796BE-653D-444D-ABB2-14E91D2C889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dirty="0"/>
            <a:t>Consistency in the assignment of senses to related words</a:t>
          </a:r>
          <a:endParaRPr lang="en-US" b="0" dirty="0"/>
        </a:p>
      </dgm:t>
    </dgm:pt>
    <dgm:pt modelId="{3D7F92BA-C799-43D7-A28B-156878585DEA}" type="parTrans" cxnId="{923B31EB-66B5-4187-BC5A-5645FF31A1CB}">
      <dgm:prSet/>
      <dgm:spPr/>
      <dgm:t>
        <a:bodyPr/>
        <a:lstStyle/>
        <a:p>
          <a:endParaRPr lang="en-US"/>
        </a:p>
      </dgm:t>
    </dgm:pt>
    <dgm:pt modelId="{55FE9AE5-546F-477D-BB70-61D40EB538CB}" type="sibTrans" cxnId="{923B31EB-66B5-4187-BC5A-5645FF31A1CB}">
      <dgm:prSet/>
      <dgm:spPr/>
      <dgm:t>
        <a:bodyPr/>
        <a:lstStyle/>
        <a:p>
          <a:endParaRPr lang="en-US"/>
        </a:p>
      </dgm:t>
    </dgm:pt>
    <dgm:pt modelId="{C21AAC9B-F258-4DD4-842A-8F81D9B55EF8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dirty="0"/>
            <a:t>Development </a:t>
          </a:r>
          <a:r>
            <a:rPr lang="en-US" b="0" dirty="0"/>
            <a:t>of contextual coherence on the assignment of senses (c</a:t>
          </a:r>
          <a:r>
            <a:rPr lang="en-GB" b="0" dirty="0" err="1"/>
            <a:t>haracteristic</a:t>
          </a:r>
          <a:r>
            <a:rPr lang="en-GB" b="0" dirty="0"/>
            <a:t> missing in many state-of-the-art systems)</a:t>
          </a:r>
          <a:endParaRPr lang="en-US" b="0" dirty="0"/>
        </a:p>
      </dgm:t>
    </dgm:pt>
    <dgm:pt modelId="{D0AAEEB5-36FD-4D31-BD72-FC5BF5563B9A}" type="parTrans" cxnId="{44A0BCB0-FB83-44CF-9B56-1D4C91F1A244}">
      <dgm:prSet/>
      <dgm:spPr/>
      <dgm:t>
        <a:bodyPr/>
        <a:lstStyle/>
        <a:p>
          <a:endParaRPr lang="en-US"/>
        </a:p>
      </dgm:t>
    </dgm:pt>
    <dgm:pt modelId="{E718AE18-9F53-4FBD-BA48-35C954F0F5DB}" type="sibTrans" cxnId="{44A0BCB0-FB83-44CF-9B56-1D4C91F1A244}">
      <dgm:prSet/>
      <dgm:spPr/>
      <dgm:t>
        <a:bodyPr/>
        <a:lstStyle/>
        <a:p>
          <a:endParaRPr lang="en-US"/>
        </a:p>
      </dgm:t>
    </dgm:pt>
    <dgm:pt modelId="{BB667454-527E-4E87-96A3-CD225312FD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Replicator dynamics equation </a:t>
          </a:r>
        </a:p>
      </dgm:t>
    </dgm:pt>
    <dgm:pt modelId="{44DCD725-CFD1-4D24-BC39-A2F8DA2A3AA4}" type="parTrans" cxnId="{49F7FE5C-7391-41D2-BC89-DA32B6325B4E}">
      <dgm:prSet/>
      <dgm:spPr/>
      <dgm:t>
        <a:bodyPr/>
        <a:lstStyle/>
        <a:p>
          <a:endParaRPr lang="en-US"/>
        </a:p>
      </dgm:t>
    </dgm:pt>
    <dgm:pt modelId="{680B7280-8178-4480-B7A2-F24B23D88DE3}" type="sibTrans" cxnId="{49F7FE5C-7391-41D2-BC89-DA32B6325B4E}">
      <dgm:prSet/>
      <dgm:spPr/>
      <dgm:t>
        <a:bodyPr/>
        <a:lstStyle/>
        <a:p>
          <a:endParaRPr lang="en-US"/>
        </a:p>
      </dgm:t>
    </dgm:pt>
    <dgm:pt modelId="{44212DCA-37DD-4C62-A990-B322937830E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Best labelling assignment</a:t>
          </a:r>
        </a:p>
      </dgm:t>
    </dgm:pt>
    <dgm:pt modelId="{FE25F5DF-C0D3-4E89-BC57-36A28BF93D37}" type="parTrans" cxnId="{1780AE4C-7DA4-42B2-B2C9-840271A9EC6D}">
      <dgm:prSet/>
      <dgm:spPr/>
      <dgm:t>
        <a:bodyPr/>
        <a:lstStyle/>
        <a:p>
          <a:endParaRPr lang="en-US"/>
        </a:p>
      </dgm:t>
    </dgm:pt>
    <dgm:pt modelId="{00E8BA0E-1E10-459E-9862-C06B25933292}" type="sibTrans" cxnId="{1780AE4C-7DA4-42B2-B2C9-840271A9EC6D}">
      <dgm:prSet/>
      <dgm:spPr/>
      <dgm:t>
        <a:bodyPr/>
        <a:lstStyle/>
        <a:p>
          <a:endParaRPr lang="en-US"/>
        </a:p>
      </dgm:t>
    </dgm:pt>
    <dgm:pt modelId="{5A762076-C22F-43FC-9065-8412E7D7C71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Versatile</a:t>
          </a:r>
        </a:p>
      </dgm:t>
    </dgm:pt>
    <dgm:pt modelId="{48969DBB-7DAF-4195-ADDD-41C0088AD1F6}" type="parTrans" cxnId="{4B3737BC-3CF6-4E22-B5C8-5025E9250E55}">
      <dgm:prSet/>
      <dgm:spPr/>
      <dgm:t>
        <a:bodyPr/>
        <a:lstStyle/>
        <a:p>
          <a:endParaRPr lang="en-US"/>
        </a:p>
      </dgm:t>
    </dgm:pt>
    <dgm:pt modelId="{9299046E-3A50-407D-A57E-84126E0963D5}" type="sibTrans" cxnId="{4B3737BC-3CF6-4E22-B5C8-5025E9250E55}">
      <dgm:prSet/>
      <dgm:spPr/>
      <dgm:t>
        <a:bodyPr/>
        <a:lstStyle/>
        <a:p>
          <a:endParaRPr lang="en-US"/>
        </a:p>
      </dgm:t>
    </dgm:pt>
    <dgm:pt modelId="{283B1698-372E-4A6D-83B2-9F6A96F47E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Competitive compared to state-of-the-art systems</a:t>
          </a:r>
        </a:p>
      </dgm:t>
    </dgm:pt>
    <dgm:pt modelId="{DAB863FA-20E3-4DEC-AA70-CC1B9714BFA6}" type="parTrans" cxnId="{EF53B0FD-4F1B-4238-B40B-A65F76293714}">
      <dgm:prSet/>
      <dgm:spPr/>
      <dgm:t>
        <a:bodyPr/>
        <a:lstStyle/>
        <a:p>
          <a:endParaRPr lang="en-US"/>
        </a:p>
      </dgm:t>
    </dgm:pt>
    <dgm:pt modelId="{95667986-6D6B-4273-A55C-58B6E8AE372A}" type="sibTrans" cxnId="{EF53B0FD-4F1B-4238-B40B-A65F76293714}">
      <dgm:prSet/>
      <dgm:spPr/>
      <dgm:t>
        <a:bodyPr/>
        <a:lstStyle/>
        <a:p>
          <a:endParaRPr lang="en-US"/>
        </a:p>
      </dgm:t>
    </dgm:pt>
    <dgm:pt modelId="{49854242-9E35-45BD-BCA6-CD9775B87F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dirty="0"/>
            <a:t>Considers the influence of each word on the others</a:t>
          </a:r>
        </a:p>
        <a:p>
          <a:pPr>
            <a:lnSpc>
              <a:spcPct val="100000"/>
            </a:lnSpc>
          </a:pPr>
          <a:r>
            <a:rPr lang="en-US" b="0" dirty="0"/>
            <a:t>Imposes sense compatibility among each sense before assigning a meaning</a:t>
          </a:r>
        </a:p>
        <a:p>
          <a:pPr>
            <a:lnSpc>
              <a:spcPct val="100000"/>
            </a:lnSpc>
          </a:pPr>
          <a:r>
            <a:rPr lang="en-US" b="0" dirty="0"/>
            <a:t>The meaning of a word depends only on words that share a proximity relation and on those that enjoy a high distributional similarity</a:t>
          </a:r>
        </a:p>
      </dgm:t>
    </dgm:pt>
    <dgm:pt modelId="{543CD2D2-103A-4664-9A84-FDAAC5B73637}" type="parTrans" cxnId="{104EF175-7FCC-457A-BC2F-BA7D9F29B92E}">
      <dgm:prSet/>
      <dgm:spPr/>
      <dgm:t>
        <a:bodyPr/>
        <a:lstStyle/>
        <a:p>
          <a:endParaRPr lang="en-US"/>
        </a:p>
      </dgm:t>
    </dgm:pt>
    <dgm:pt modelId="{9C9E9945-FF92-4AF1-9C74-DE3DD67E7895}" type="sibTrans" cxnId="{104EF175-7FCC-457A-BC2F-BA7D9F29B92E}">
      <dgm:prSet/>
      <dgm:spPr/>
      <dgm:t>
        <a:bodyPr/>
        <a:lstStyle/>
        <a:p>
          <a:endParaRPr lang="en-US"/>
        </a:p>
      </dgm:t>
    </dgm:pt>
    <dgm:pt modelId="{1229C9A9-4907-F346-950F-1E10CFC58AEA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dirty="0"/>
            <a:t>Unsupervised</a:t>
          </a:r>
          <a:endParaRPr lang="en-US" dirty="0"/>
        </a:p>
      </dgm:t>
    </dgm:pt>
    <dgm:pt modelId="{94CCA2A6-1B0E-2F46-989D-F03C52B40A31}" type="parTrans" cxnId="{BF3E5E3E-E8BB-464A-9B08-D0EEF345FC7F}">
      <dgm:prSet/>
      <dgm:spPr/>
      <dgm:t>
        <a:bodyPr/>
        <a:lstStyle/>
        <a:p>
          <a:endParaRPr lang="en-GB"/>
        </a:p>
      </dgm:t>
    </dgm:pt>
    <dgm:pt modelId="{D5BE64B4-2AD3-034E-AB2B-6D5F40566A62}" type="sibTrans" cxnId="{BF3E5E3E-E8BB-464A-9B08-D0EEF345FC7F}">
      <dgm:prSet/>
      <dgm:spPr/>
      <dgm:t>
        <a:bodyPr/>
        <a:lstStyle/>
        <a:p>
          <a:endParaRPr lang="en-GB"/>
        </a:p>
      </dgm:t>
    </dgm:pt>
    <dgm:pt modelId="{FAE41052-FCBE-5C4C-9442-8A95D85F44B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dirty="0"/>
            <a:t>Semi-supervised</a:t>
          </a:r>
          <a:endParaRPr lang="en-US" dirty="0"/>
        </a:p>
      </dgm:t>
    </dgm:pt>
    <dgm:pt modelId="{A748E189-2ED2-2642-ABAC-956814213D76}" type="parTrans" cxnId="{7390DC24-D89B-AC47-A7A6-CF943A74E0AA}">
      <dgm:prSet/>
      <dgm:spPr/>
      <dgm:t>
        <a:bodyPr/>
        <a:lstStyle/>
        <a:p>
          <a:endParaRPr lang="en-GB"/>
        </a:p>
      </dgm:t>
    </dgm:pt>
    <dgm:pt modelId="{B3D7AA5B-9A81-4D4A-9635-04E08B29005A}" type="sibTrans" cxnId="{7390DC24-D89B-AC47-A7A6-CF943A74E0AA}">
      <dgm:prSet/>
      <dgm:spPr/>
      <dgm:t>
        <a:bodyPr/>
        <a:lstStyle/>
        <a:p>
          <a:endParaRPr lang="en-GB"/>
        </a:p>
      </dgm:t>
    </dgm:pt>
    <dgm:pt modelId="{7625BFBB-D3E0-4FC7-A261-B1314413E097}" type="pres">
      <dgm:prSet presAssocID="{AE12EEF6-7745-4360-B1FC-17DCA3496EE1}" presName="root" presStyleCnt="0">
        <dgm:presLayoutVars>
          <dgm:dir/>
          <dgm:resizeHandles val="exact"/>
        </dgm:presLayoutVars>
      </dgm:prSet>
      <dgm:spPr/>
    </dgm:pt>
    <dgm:pt modelId="{8FED724A-9245-4404-B2B5-4ACF5E498A85}" type="pres">
      <dgm:prSet presAssocID="{8DE06344-D175-45A9-95F0-65D298976560}" presName="compNode" presStyleCnt="0"/>
      <dgm:spPr/>
    </dgm:pt>
    <dgm:pt modelId="{0F14A69E-409B-48E4-B1A1-732EAC29678B}" type="pres">
      <dgm:prSet presAssocID="{8DE06344-D175-45A9-95F0-65D298976560}" presName="bgRect" presStyleLbl="bgShp" presStyleIdx="0" presStyleCnt="5" custScaleY="175992" custLinFactNeighborX="-63" custLinFactNeighborY="1927"/>
      <dgm:spPr/>
    </dgm:pt>
    <dgm:pt modelId="{2EF047CB-E6B1-4A87-B885-D693668B0202}" type="pres">
      <dgm:prSet presAssocID="{8DE06344-D175-45A9-95F0-65D29897656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rcles with arrows with solid fill"/>
        </a:ext>
      </dgm:extLst>
    </dgm:pt>
    <dgm:pt modelId="{43CFABE3-9B6A-4045-9B28-D75DD7887742}" type="pres">
      <dgm:prSet presAssocID="{8DE06344-D175-45A9-95F0-65D298976560}" presName="spaceRect" presStyleCnt="0"/>
      <dgm:spPr/>
    </dgm:pt>
    <dgm:pt modelId="{F52E9967-F5F2-4D3B-B40A-8C66964B2B59}" type="pres">
      <dgm:prSet presAssocID="{8DE06344-D175-45A9-95F0-65D298976560}" presName="parTx" presStyleLbl="revTx" presStyleIdx="0" presStyleCnt="10" custLinFactNeighborX="109" custLinFactNeighborY="-274">
        <dgm:presLayoutVars>
          <dgm:chMax val="0"/>
          <dgm:chPref val="0"/>
        </dgm:presLayoutVars>
      </dgm:prSet>
      <dgm:spPr/>
    </dgm:pt>
    <dgm:pt modelId="{1541BC45-A3FB-46B0-A62F-E042EB8A70D8}" type="pres">
      <dgm:prSet presAssocID="{8DE06344-D175-45A9-95F0-65D298976560}" presName="desTx" presStyleLbl="revTx" presStyleIdx="1" presStyleCnt="10" custScaleX="100000" custScaleY="159539" custLinFactNeighborX="-134" custLinFactNeighborY="7715">
        <dgm:presLayoutVars/>
      </dgm:prSet>
      <dgm:spPr/>
    </dgm:pt>
    <dgm:pt modelId="{BA1C8DD2-D3E6-48DE-8544-CD8042F2E84A}" type="pres">
      <dgm:prSet presAssocID="{ADCABA05-8F26-4DC2-8FDE-7B444EEFED45}" presName="sibTrans" presStyleCnt="0"/>
      <dgm:spPr/>
    </dgm:pt>
    <dgm:pt modelId="{4579FF6F-788C-49F6-ACD3-006F4171F5C6}" type="pres">
      <dgm:prSet presAssocID="{624B3AFA-6A51-4A3C-BBC5-6292BCAB8B75}" presName="compNode" presStyleCnt="0"/>
      <dgm:spPr/>
    </dgm:pt>
    <dgm:pt modelId="{EB0D457A-6BCB-4AF0-BB7E-2E066A58D9BE}" type="pres">
      <dgm:prSet presAssocID="{624B3AFA-6A51-4A3C-BBC5-6292BCAB8B75}" presName="bgRect" presStyleLbl="bgShp" presStyleIdx="1" presStyleCnt="5" custScaleY="182412"/>
      <dgm:spPr/>
    </dgm:pt>
    <dgm:pt modelId="{CECAA7F8-B3D0-400E-A67B-DDC17BEA3ED4}" type="pres">
      <dgm:prSet presAssocID="{624B3AFA-6A51-4A3C-BBC5-6292BCAB8B75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 with solid fill"/>
        </a:ext>
      </dgm:extLst>
    </dgm:pt>
    <dgm:pt modelId="{0E339DD4-3C29-4C13-AC18-CC9F635F32A6}" type="pres">
      <dgm:prSet presAssocID="{624B3AFA-6A51-4A3C-BBC5-6292BCAB8B75}" presName="spaceRect" presStyleCnt="0"/>
      <dgm:spPr/>
    </dgm:pt>
    <dgm:pt modelId="{EEC9490B-FFC6-448B-BAA8-1C90DE7CCCAB}" type="pres">
      <dgm:prSet presAssocID="{624B3AFA-6A51-4A3C-BBC5-6292BCAB8B75}" presName="parTx" presStyleLbl="revTx" presStyleIdx="2" presStyleCnt="10" custLinFactNeighborX="-782" custLinFactNeighborY="-329">
        <dgm:presLayoutVars>
          <dgm:chMax val="0"/>
          <dgm:chPref val="0"/>
        </dgm:presLayoutVars>
      </dgm:prSet>
      <dgm:spPr/>
    </dgm:pt>
    <dgm:pt modelId="{1998ABC9-C967-4863-AD66-7969C29FF799}" type="pres">
      <dgm:prSet presAssocID="{624B3AFA-6A51-4A3C-BBC5-6292BCAB8B75}" presName="desTx" presStyleLbl="revTx" presStyleIdx="3" presStyleCnt="10" custScaleY="149110">
        <dgm:presLayoutVars/>
      </dgm:prSet>
      <dgm:spPr/>
    </dgm:pt>
    <dgm:pt modelId="{BF3E088D-D488-4549-B9C1-9ADF68B1551D}" type="pres">
      <dgm:prSet presAssocID="{45FAB1C0-1220-4921-B9D2-7D68708CCA1F}" presName="sibTrans" presStyleCnt="0"/>
      <dgm:spPr/>
    </dgm:pt>
    <dgm:pt modelId="{045C909E-3A19-456D-A50F-ED1AFC4C09DA}" type="pres">
      <dgm:prSet presAssocID="{BB667454-527E-4E87-96A3-CD225312FD16}" presName="compNode" presStyleCnt="0"/>
      <dgm:spPr/>
    </dgm:pt>
    <dgm:pt modelId="{354E3EC9-B621-4F76-B8EF-64EB843E4AA3}" type="pres">
      <dgm:prSet presAssocID="{BB667454-527E-4E87-96A3-CD225312FD16}" presName="bgRect" presStyleLbl="bgShp" presStyleIdx="2" presStyleCnt="5" custScaleY="102651"/>
      <dgm:spPr>
        <a:solidFill>
          <a:srgbClr val="002060"/>
        </a:solidFill>
      </dgm:spPr>
    </dgm:pt>
    <dgm:pt modelId="{EFCBE9C7-B7C1-4556-A9C5-65DB112884D9}" type="pres">
      <dgm:prSet presAssocID="{BB667454-527E-4E87-96A3-CD225312FD1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 with solid fill"/>
        </a:ext>
      </dgm:extLst>
    </dgm:pt>
    <dgm:pt modelId="{FE1D6D78-FB4A-41DC-86BE-93DBB7BB007A}" type="pres">
      <dgm:prSet presAssocID="{BB667454-527E-4E87-96A3-CD225312FD16}" presName="spaceRect" presStyleCnt="0"/>
      <dgm:spPr/>
    </dgm:pt>
    <dgm:pt modelId="{E757AA9C-C186-4DCE-B210-E07F7374320E}" type="pres">
      <dgm:prSet presAssocID="{BB667454-527E-4E87-96A3-CD225312FD16}" presName="parTx" presStyleLbl="revTx" presStyleIdx="4" presStyleCnt="10" custLinFactNeighborX="-743" custLinFactNeighborY="-1134">
        <dgm:presLayoutVars>
          <dgm:chMax val="0"/>
          <dgm:chPref val="0"/>
        </dgm:presLayoutVars>
      </dgm:prSet>
      <dgm:spPr/>
    </dgm:pt>
    <dgm:pt modelId="{81971265-7257-4D96-96E1-C255012610AB}" type="pres">
      <dgm:prSet presAssocID="{BB667454-527E-4E87-96A3-CD225312FD16}" presName="desTx" presStyleLbl="revTx" presStyleIdx="5" presStyleCnt="10">
        <dgm:presLayoutVars/>
      </dgm:prSet>
      <dgm:spPr/>
    </dgm:pt>
    <dgm:pt modelId="{CD3FFE6A-53E5-4EEE-B6DC-B459B6B2E650}" type="pres">
      <dgm:prSet presAssocID="{680B7280-8178-4480-B7A2-F24B23D88DE3}" presName="sibTrans" presStyleCnt="0"/>
      <dgm:spPr/>
    </dgm:pt>
    <dgm:pt modelId="{4F1F37A8-E6C8-4963-9650-E494D29A7BB1}" type="pres">
      <dgm:prSet presAssocID="{5A762076-C22F-43FC-9065-8412E7D7C71F}" presName="compNode" presStyleCnt="0"/>
      <dgm:spPr/>
    </dgm:pt>
    <dgm:pt modelId="{010172C4-F772-4D8D-BE39-95175CE9AD52}" type="pres">
      <dgm:prSet presAssocID="{5A762076-C22F-43FC-9065-8412E7D7C71F}" presName="bgRect" presStyleLbl="bgShp" presStyleIdx="3" presStyleCnt="5" custScaleY="118487"/>
      <dgm:spPr/>
    </dgm:pt>
    <dgm:pt modelId="{C6735866-22C2-4963-85B3-1838C7C94274}" type="pres">
      <dgm:prSet presAssocID="{5A762076-C22F-43FC-9065-8412E7D7C71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ck with solid fill"/>
        </a:ext>
      </dgm:extLst>
    </dgm:pt>
    <dgm:pt modelId="{9B8B35EE-F34E-4281-9A88-6AC45FD9D4FC}" type="pres">
      <dgm:prSet presAssocID="{5A762076-C22F-43FC-9065-8412E7D7C71F}" presName="spaceRect" presStyleCnt="0"/>
      <dgm:spPr/>
    </dgm:pt>
    <dgm:pt modelId="{F76B4029-FD29-4A51-9136-5FE75216EE13}" type="pres">
      <dgm:prSet presAssocID="{5A762076-C22F-43FC-9065-8412E7D7C71F}" presName="parTx" presStyleLbl="revTx" presStyleIdx="6" presStyleCnt="10" custLinFactNeighborX="-893" custLinFactNeighborY="-2753">
        <dgm:presLayoutVars>
          <dgm:chMax val="0"/>
          <dgm:chPref val="0"/>
        </dgm:presLayoutVars>
      </dgm:prSet>
      <dgm:spPr/>
    </dgm:pt>
    <dgm:pt modelId="{0C1440DA-CE15-A84D-9805-875079B1BBAA}" type="pres">
      <dgm:prSet presAssocID="{5A762076-C22F-43FC-9065-8412E7D7C71F}" presName="desTx" presStyleLbl="revTx" presStyleIdx="7" presStyleCnt="10">
        <dgm:presLayoutVars/>
      </dgm:prSet>
      <dgm:spPr/>
    </dgm:pt>
    <dgm:pt modelId="{08889E1E-5451-42EF-82E5-13EB1901055D}" type="pres">
      <dgm:prSet presAssocID="{9299046E-3A50-407D-A57E-84126E0963D5}" presName="sibTrans" presStyleCnt="0"/>
      <dgm:spPr/>
    </dgm:pt>
    <dgm:pt modelId="{62DAD7F8-A133-4BF6-861D-41AF54A5B676}" type="pres">
      <dgm:prSet presAssocID="{283B1698-372E-4A6D-83B2-9F6A96F47EEF}" presName="compNode" presStyleCnt="0"/>
      <dgm:spPr/>
    </dgm:pt>
    <dgm:pt modelId="{D9E869CE-5F16-4FD7-8430-D9725C858969}" type="pres">
      <dgm:prSet presAssocID="{283B1698-372E-4A6D-83B2-9F6A96F47EEF}" presName="bgRect" presStyleLbl="bgShp" presStyleIdx="4" presStyleCnt="5" custScaleY="179899"/>
      <dgm:spPr/>
    </dgm:pt>
    <dgm:pt modelId="{EAA47176-0B5A-41CB-95BE-49515F248597}" type="pres">
      <dgm:prSet presAssocID="{283B1698-372E-4A6D-83B2-9F6A96F47EEF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 with solid fill"/>
        </a:ext>
      </dgm:extLst>
    </dgm:pt>
    <dgm:pt modelId="{2DD33DF8-ABCF-4068-9407-DE8CA18F921A}" type="pres">
      <dgm:prSet presAssocID="{283B1698-372E-4A6D-83B2-9F6A96F47EEF}" presName="spaceRect" presStyleCnt="0"/>
      <dgm:spPr/>
    </dgm:pt>
    <dgm:pt modelId="{FB7310DD-C274-48ED-9E11-A5ED826DB981}" type="pres">
      <dgm:prSet presAssocID="{283B1698-372E-4A6D-83B2-9F6A96F47EEF}" presName="parTx" presStyleLbl="revTx" presStyleIdx="8" presStyleCnt="10" custLinFactNeighborX="-298">
        <dgm:presLayoutVars>
          <dgm:chMax val="0"/>
          <dgm:chPref val="0"/>
        </dgm:presLayoutVars>
      </dgm:prSet>
      <dgm:spPr/>
    </dgm:pt>
    <dgm:pt modelId="{3C9168A5-9B55-4A5B-9205-592E3112A906}" type="pres">
      <dgm:prSet presAssocID="{283B1698-372E-4A6D-83B2-9F6A96F47EEF}" presName="desTx" presStyleLbl="revTx" presStyleIdx="9" presStyleCnt="10" custScaleY="150911">
        <dgm:presLayoutVars/>
      </dgm:prSet>
      <dgm:spPr/>
    </dgm:pt>
  </dgm:ptLst>
  <dgm:cxnLst>
    <dgm:cxn modelId="{83A29D01-FF41-41BC-BC22-1853F5D6DAA1}" type="presOf" srcId="{624B3AFA-6A51-4A3C-BBC5-6292BCAB8B75}" destId="{EEC9490B-FFC6-448B-BAA8-1C90DE7CCCAB}" srcOrd="0" destOrd="0" presId="urn:microsoft.com/office/officeart/2018/2/layout/IconVerticalSolidList"/>
    <dgm:cxn modelId="{128E9F0A-6EAF-F34E-8ADA-68AADC429690}" type="presOf" srcId="{1229C9A9-4907-F346-950F-1E10CFC58AEA}" destId="{0C1440DA-CE15-A84D-9805-875079B1BBAA}" srcOrd="0" destOrd="0" presId="urn:microsoft.com/office/officeart/2018/2/layout/IconVerticalSolidList"/>
    <dgm:cxn modelId="{3880E118-F4B9-4D70-B2B9-EADE9FF5C8DF}" type="presOf" srcId="{06C30820-68EA-4DCC-9541-1B1895952B8C}" destId="{1541BC45-A3FB-46B0-A62F-E042EB8A70D8}" srcOrd="0" destOrd="0" presId="urn:microsoft.com/office/officeart/2018/2/layout/IconVerticalSolidList"/>
    <dgm:cxn modelId="{26B92620-4D1D-4474-8814-E1E9DED29BB9}" type="presOf" srcId="{283B1698-372E-4A6D-83B2-9F6A96F47EEF}" destId="{FB7310DD-C274-48ED-9E11-A5ED826DB981}" srcOrd="0" destOrd="0" presId="urn:microsoft.com/office/officeart/2018/2/layout/IconVerticalSolidList"/>
    <dgm:cxn modelId="{7390DC24-D89B-AC47-A7A6-CF943A74E0AA}" srcId="{5A762076-C22F-43FC-9065-8412E7D7C71F}" destId="{FAE41052-FCBE-5C4C-9442-8A95D85F44BB}" srcOrd="1" destOrd="0" parTransId="{A748E189-2ED2-2642-ABAC-956814213D76}" sibTransId="{B3D7AA5B-9A81-4D4A-9635-04E08B29005A}"/>
    <dgm:cxn modelId="{BF3E5E3E-E8BB-464A-9B08-D0EEF345FC7F}" srcId="{5A762076-C22F-43FC-9065-8412E7D7C71F}" destId="{1229C9A9-4907-F346-950F-1E10CFC58AEA}" srcOrd="0" destOrd="0" parTransId="{94CCA2A6-1B0E-2F46-989D-F03C52B40A31}" sibTransId="{D5BE64B4-2AD3-034E-AB2B-6D5F40566A62}"/>
    <dgm:cxn modelId="{8B4E6242-D7F8-4001-A17D-5ADD0C554F6D}" type="presOf" srcId="{42F796BE-653D-444D-ABB2-14E91D2C889B}" destId="{1998ABC9-C967-4863-AD66-7969C29FF799}" srcOrd="0" destOrd="0" presId="urn:microsoft.com/office/officeart/2018/2/layout/IconVerticalSolidList"/>
    <dgm:cxn modelId="{5537A943-0A15-42A4-B2F2-E627475F695F}" type="presOf" srcId="{C21AAC9B-F258-4DD4-842A-8F81D9B55EF8}" destId="{1998ABC9-C967-4863-AD66-7969C29FF799}" srcOrd="0" destOrd="1" presId="urn:microsoft.com/office/officeart/2018/2/layout/IconVerticalSolidList"/>
    <dgm:cxn modelId="{1780AE4C-7DA4-42B2-B2C9-840271A9EC6D}" srcId="{BB667454-527E-4E87-96A3-CD225312FD16}" destId="{44212DCA-37DD-4C62-A990-B322937830E1}" srcOrd="0" destOrd="0" parTransId="{FE25F5DF-C0D3-4E89-BC57-36A28BF93D37}" sibTransId="{00E8BA0E-1E10-459E-9862-C06B25933292}"/>
    <dgm:cxn modelId="{49F7FE5C-7391-41D2-BC89-DA32B6325B4E}" srcId="{AE12EEF6-7745-4360-B1FC-17DCA3496EE1}" destId="{BB667454-527E-4E87-96A3-CD225312FD16}" srcOrd="2" destOrd="0" parTransId="{44DCD725-CFD1-4D24-BC39-A2F8DA2A3AA4}" sibTransId="{680B7280-8178-4480-B7A2-F24B23D88DE3}"/>
    <dgm:cxn modelId="{22CE116A-4532-442F-93BA-CBE1CE5D8861}" type="presOf" srcId="{AE12EEF6-7745-4360-B1FC-17DCA3496EE1}" destId="{7625BFBB-D3E0-4FC7-A261-B1314413E097}" srcOrd="0" destOrd="0" presId="urn:microsoft.com/office/officeart/2018/2/layout/IconVerticalSolidList"/>
    <dgm:cxn modelId="{104EF175-7FCC-457A-BC2F-BA7D9F29B92E}" srcId="{283B1698-372E-4A6D-83B2-9F6A96F47EEF}" destId="{49854242-9E35-45BD-BCA6-CD9775B87F9A}" srcOrd="0" destOrd="0" parTransId="{543CD2D2-103A-4664-9A84-FDAAC5B73637}" sibTransId="{9C9E9945-FF92-4AF1-9C74-DE3DD67E7895}"/>
    <dgm:cxn modelId="{D7BBAC87-BF33-4B46-8E25-96948A5AD54D}" srcId="{8DE06344-D175-45A9-95F0-65D298976560}" destId="{06C30820-68EA-4DCC-9541-1B1895952B8C}" srcOrd="0" destOrd="0" parTransId="{1B6D07EC-0086-4E49-A684-743F0DCF8C0F}" sibTransId="{D17F7C09-CA26-4BB7-8EBD-4AE0B79537BC}"/>
    <dgm:cxn modelId="{0755D68A-DBF2-437B-B7C8-C0EA6A2AD417}" type="presOf" srcId="{BB667454-527E-4E87-96A3-CD225312FD16}" destId="{E757AA9C-C186-4DCE-B210-E07F7374320E}" srcOrd="0" destOrd="0" presId="urn:microsoft.com/office/officeart/2018/2/layout/IconVerticalSolidList"/>
    <dgm:cxn modelId="{C2B9FAA3-719F-4D1C-8920-A8019EC0B848}" type="presOf" srcId="{44212DCA-37DD-4C62-A990-B322937830E1}" destId="{81971265-7257-4D96-96E1-C255012610AB}" srcOrd="0" destOrd="0" presId="urn:microsoft.com/office/officeart/2018/2/layout/IconVerticalSolidList"/>
    <dgm:cxn modelId="{44A0BCB0-FB83-44CF-9B56-1D4C91F1A244}" srcId="{624B3AFA-6A51-4A3C-BBC5-6292BCAB8B75}" destId="{C21AAC9B-F258-4DD4-842A-8F81D9B55EF8}" srcOrd="1" destOrd="0" parTransId="{D0AAEEB5-36FD-4D31-BD72-FC5BF5563B9A}" sibTransId="{E718AE18-9F53-4FBD-BA48-35C954F0F5DB}"/>
    <dgm:cxn modelId="{B209FBB7-3951-4B66-B99C-30EFDF793F6B}" type="presOf" srcId="{5A762076-C22F-43FC-9065-8412E7D7C71F}" destId="{F76B4029-FD29-4A51-9136-5FE75216EE13}" srcOrd="0" destOrd="0" presId="urn:microsoft.com/office/officeart/2018/2/layout/IconVerticalSolidList"/>
    <dgm:cxn modelId="{4B3737BC-3CF6-4E22-B5C8-5025E9250E55}" srcId="{AE12EEF6-7745-4360-B1FC-17DCA3496EE1}" destId="{5A762076-C22F-43FC-9065-8412E7D7C71F}" srcOrd="3" destOrd="0" parTransId="{48969DBB-7DAF-4195-ADDD-41C0088AD1F6}" sibTransId="{9299046E-3A50-407D-A57E-84126E0963D5}"/>
    <dgm:cxn modelId="{E01B85BF-4EA3-438D-A8C9-EB95D59E46F5}" type="presOf" srcId="{8DE06344-D175-45A9-95F0-65D298976560}" destId="{F52E9967-F5F2-4D3B-B40A-8C66964B2B59}" srcOrd="0" destOrd="0" presId="urn:microsoft.com/office/officeart/2018/2/layout/IconVerticalSolidList"/>
    <dgm:cxn modelId="{540136C9-7961-4882-B3F2-9ABB1CB30A8C}" srcId="{AE12EEF6-7745-4360-B1FC-17DCA3496EE1}" destId="{624B3AFA-6A51-4A3C-BBC5-6292BCAB8B75}" srcOrd="1" destOrd="0" parTransId="{03FD96F5-8AF9-43BE-9D33-34945515ACD2}" sibTransId="{45FAB1C0-1220-4921-B9D2-7D68708CCA1F}"/>
    <dgm:cxn modelId="{E327C9D8-A905-4BCB-9DDE-6BC762EA44E2}" srcId="{AE12EEF6-7745-4360-B1FC-17DCA3496EE1}" destId="{8DE06344-D175-45A9-95F0-65D298976560}" srcOrd="0" destOrd="0" parTransId="{C16DBCAB-F6D2-450F-A9F0-542CA72B0CF3}" sibTransId="{ADCABA05-8F26-4DC2-8FDE-7B444EEFED45}"/>
    <dgm:cxn modelId="{4F242BE1-4A49-AB43-9EBD-51FF38EB78FE}" type="presOf" srcId="{FAE41052-FCBE-5C4C-9442-8A95D85F44BB}" destId="{0C1440DA-CE15-A84D-9805-875079B1BBAA}" srcOrd="0" destOrd="1" presId="urn:microsoft.com/office/officeart/2018/2/layout/IconVerticalSolidList"/>
    <dgm:cxn modelId="{923B31EB-66B5-4187-BC5A-5645FF31A1CB}" srcId="{624B3AFA-6A51-4A3C-BBC5-6292BCAB8B75}" destId="{42F796BE-653D-444D-ABB2-14E91D2C889B}" srcOrd="0" destOrd="0" parTransId="{3D7F92BA-C799-43D7-A28B-156878585DEA}" sibTransId="{55FE9AE5-546F-477D-BB70-61D40EB538CB}"/>
    <dgm:cxn modelId="{587D2AF5-9429-4503-BA4A-3B2678602439}" type="presOf" srcId="{49854242-9E35-45BD-BCA6-CD9775B87F9A}" destId="{3C9168A5-9B55-4A5B-9205-592E3112A906}" srcOrd="0" destOrd="0" presId="urn:microsoft.com/office/officeart/2018/2/layout/IconVerticalSolidList"/>
    <dgm:cxn modelId="{EF53B0FD-4F1B-4238-B40B-A65F76293714}" srcId="{AE12EEF6-7745-4360-B1FC-17DCA3496EE1}" destId="{283B1698-372E-4A6D-83B2-9F6A96F47EEF}" srcOrd="4" destOrd="0" parTransId="{DAB863FA-20E3-4DEC-AA70-CC1B9714BFA6}" sibTransId="{95667986-6D6B-4273-A55C-58B6E8AE372A}"/>
    <dgm:cxn modelId="{4740041C-12F4-4571-BF9B-B0A208041C9C}" type="presParOf" srcId="{7625BFBB-D3E0-4FC7-A261-B1314413E097}" destId="{8FED724A-9245-4404-B2B5-4ACF5E498A85}" srcOrd="0" destOrd="0" presId="urn:microsoft.com/office/officeart/2018/2/layout/IconVerticalSolidList"/>
    <dgm:cxn modelId="{821C131D-8E5B-4A62-A889-84CE668DBE7F}" type="presParOf" srcId="{8FED724A-9245-4404-B2B5-4ACF5E498A85}" destId="{0F14A69E-409B-48E4-B1A1-732EAC29678B}" srcOrd="0" destOrd="0" presId="urn:microsoft.com/office/officeart/2018/2/layout/IconVerticalSolidList"/>
    <dgm:cxn modelId="{4E817873-9FFB-430A-9D20-9BDA74E21F5F}" type="presParOf" srcId="{8FED724A-9245-4404-B2B5-4ACF5E498A85}" destId="{2EF047CB-E6B1-4A87-B885-D693668B0202}" srcOrd="1" destOrd="0" presId="urn:microsoft.com/office/officeart/2018/2/layout/IconVerticalSolidList"/>
    <dgm:cxn modelId="{79731FCB-FA6E-4565-BA6B-1B240B300C44}" type="presParOf" srcId="{8FED724A-9245-4404-B2B5-4ACF5E498A85}" destId="{43CFABE3-9B6A-4045-9B28-D75DD7887742}" srcOrd="2" destOrd="0" presId="urn:microsoft.com/office/officeart/2018/2/layout/IconVerticalSolidList"/>
    <dgm:cxn modelId="{5D51B694-5B18-406B-AA19-B5D4890A7DA5}" type="presParOf" srcId="{8FED724A-9245-4404-B2B5-4ACF5E498A85}" destId="{F52E9967-F5F2-4D3B-B40A-8C66964B2B59}" srcOrd="3" destOrd="0" presId="urn:microsoft.com/office/officeart/2018/2/layout/IconVerticalSolidList"/>
    <dgm:cxn modelId="{290132C6-9DB4-4082-B510-331DC179D6B8}" type="presParOf" srcId="{8FED724A-9245-4404-B2B5-4ACF5E498A85}" destId="{1541BC45-A3FB-46B0-A62F-E042EB8A70D8}" srcOrd="4" destOrd="0" presId="urn:microsoft.com/office/officeart/2018/2/layout/IconVerticalSolidList"/>
    <dgm:cxn modelId="{A847778C-BCB1-44B9-B0C7-E14E765E7E00}" type="presParOf" srcId="{7625BFBB-D3E0-4FC7-A261-B1314413E097}" destId="{BA1C8DD2-D3E6-48DE-8544-CD8042F2E84A}" srcOrd="1" destOrd="0" presId="urn:microsoft.com/office/officeart/2018/2/layout/IconVerticalSolidList"/>
    <dgm:cxn modelId="{81E9349A-CEE3-46EB-ABF4-E2B93C76B113}" type="presParOf" srcId="{7625BFBB-D3E0-4FC7-A261-B1314413E097}" destId="{4579FF6F-788C-49F6-ACD3-006F4171F5C6}" srcOrd="2" destOrd="0" presId="urn:microsoft.com/office/officeart/2018/2/layout/IconVerticalSolidList"/>
    <dgm:cxn modelId="{0FC70D32-5AB4-4CCD-9566-FE949A6939C8}" type="presParOf" srcId="{4579FF6F-788C-49F6-ACD3-006F4171F5C6}" destId="{EB0D457A-6BCB-4AF0-BB7E-2E066A58D9BE}" srcOrd="0" destOrd="0" presId="urn:microsoft.com/office/officeart/2018/2/layout/IconVerticalSolidList"/>
    <dgm:cxn modelId="{EAF851FD-1249-40D9-B7E4-940113E0FD70}" type="presParOf" srcId="{4579FF6F-788C-49F6-ACD3-006F4171F5C6}" destId="{CECAA7F8-B3D0-400E-A67B-DDC17BEA3ED4}" srcOrd="1" destOrd="0" presId="urn:microsoft.com/office/officeart/2018/2/layout/IconVerticalSolidList"/>
    <dgm:cxn modelId="{DA1D0C48-9F45-45F4-8455-2DFB02227F29}" type="presParOf" srcId="{4579FF6F-788C-49F6-ACD3-006F4171F5C6}" destId="{0E339DD4-3C29-4C13-AC18-CC9F635F32A6}" srcOrd="2" destOrd="0" presId="urn:microsoft.com/office/officeart/2018/2/layout/IconVerticalSolidList"/>
    <dgm:cxn modelId="{5C8F14D1-D715-4018-9B7B-9CDCE320BD24}" type="presParOf" srcId="{4579FF6F-788C-49F6-ACD3-006F4171F5C6}" destId="{EEC9490B-FFC6-448B-BAA8-1C90DE7CCCAB}" srcOrd="3" destOrd="0" presId="urn:microsoft.com/office/officeart/2018/2/layout/IconVerticalSolidList"/>
    <dgm:cxn modelId="{749E3069-D145-4F3D-B9B2-B6E488836F24}" type="presParOf" srcId="{4579FF6F-788C-49F6-ACD3-006F4171F5C6}" destId="{1998ABC9-C967-4863-AD66-7969C29FF799}" srcOrd="4" destOrd="0" presId="urn:microsoft.com/office/officeart/2018/2/layout/IconVerticalSolidList"/>
    <dgm:cxn modelId="{BAE5F8A1-7A57-49A5-9BB1-BFFD85DF0AC6}" type="presParOf" srcId="{7625BFBB-D3E0-4FC7-A261-B1314413E097}" destId="{BF3E088D-D488-4549-B9C1-9ADF68B1551D}" srcOrd="3" destOrd="0" presId="urn:microsoft.com/office/officeart/2018/2/layout/IconVerticalSolidList"/>
    <dgm:cxn modelId="{076CD129-C25E-4E86-8AFE-1283D7D603D6}" type="presParOf" srcId="{7625BFBB-D3E0-4FC7-A261-B1314413E097}" destId="{045C909E-3A19-456D-A50F-ED1AFC4C09DA}" srcOrd="4" destOrd="0" presId="urn:microsoft.com/office/officeart/2018/2/layout/IconVerticalSolidList"/>
    <dgm:cxn modelId="{7D1DAD2E-55E2-43F5-98CC-9E09B74281EB}" type="presParOf" srcId="{045C909E-3A19-456D-A50F-ED1AFC4C09DA}" destId="{354E3EC9-B621-4F76-B8EF-64EB843E4AA3}" srcOrd="0" destOrd="0" presId="urn:microsoft.com/office/officeart/2018/2/layout/IconVerticalSolidList"/>
    <dgm:cxn modelId="{B8781501-1A82-4EBC-867C-5DD49CAB6446}" type="presParOf" srcId="{045C909E-3A19-456D-A50F-ED1AFC4C09DA}" destId="{EFCBE9C7-B7C1-4556-A9C5-65DB112884D9}" srcOrd="1" destOrd="0" presId="urn:microsoft.com/office/officeart/2018/2/layout/IconVerticalSolidList"/>
    <dgm:cxn modelId="{D19BCD2E-452B-49AD-A91A-31646C77C063}" type="presParOf" srcId="{045C909E-3A19-456D-A50F-ED1AFC4C09DA}" destId="{FE1D6D78-FB4A-41DC-86BE-93DBB7BB007A}" srcOrd="2" destOrd="0" presId="urn:microsoft.com/office/officeart/2018/2/layout/IconVerticalSolidList"/>
    <dgm:cxn modelId="{4EA5D4DC-743C-488F-B1FA-72B234EBBD6B}" type="presParOf" srcId="{045C909E-3A19-456D-A50F-ED1AFC4C09DA}" destId="{E757AA9C-C186-4DCE-B210-E07F7374320E}" srcOrd="3" destOrd="0" presId="urn:microsoft.com/office/officeart/2018/2/layout/IconVerticalSolidList"/>
    <dgm:cxn modelId="{E791D50F-BF2A-42CB-BF36-89E26B60E956}" type="presParOf" srcId="{045C909E-3A19-456D-A50F-ED1AFC4C09DA}" destId="{81971265-7257-4D96-96E1-C255012610AB}" srcOrd="4" destOrd="0" presId="urn:microsoft.com/office/officeart/2018/2/layout/IconVerticalSolidList"/>
    <dgm:cxn modelId="{A188ACBF-C219-4A8A-B0AC-EADEC8BEA523}" type="presParOf" srcId="{7625BFBB-D3E0-4FC7-A261-B1314413E097}" destId="{CD3FFE6A-53E5-4EEE-B6DC-B459B6B2E650}" srcOrd="5" destOrd="0" presId="urn:microsoft.com/office/officeart/2018/2/layout/IconVerticalSolidList"/>
    <dgm:cxn modelId="{1269A0A3-5983-4819-92CC-99F71690DCEA}" type="presParOf" srcId="{7625BFBB-D3E0-4FC7-A261-B1314413E097}" destId="{4F1F37A8-E6C8-4963-9650-E494D29A7BB1}" srcOrd="6" destOrd="0" presId="urn:microsoft.com/office/officeart/2018/2/layout/IconVerticalSolidList"/>
    <dgm:cxn modelId="{062D5328-56BF-4CD3-92F1-7BE231E41E5D}" type="presParOf" srcId="{4F1F37A8-E6C8-4963-9650-E494D29A7BB1}" destId="{010172C4-F772-4D8D-BE39-95175CE9AD52}" srcOrd="0" destOrd="0" presId="urn:microsoft.com/office/officeart/2018/2/layout/IconVerticalSolidList"/>
    <dgm:cxn modelId="{CB7F19BF-1C61-4762-A0CE-B50EC7D5377B}" type="presParOf" srcId="{4F1F37A8-E6C8-4963-9650-E494D29A7BB1}" destId="{C6735866-22C2-4963-85B3-1838C7C94274}" srcOrd="1" destOrd="0" presId="urn:microsoft.com/office/officeart/2018/2/layout/IconVerticalSolidList"/>
    <dgm:cxn modelId="{7A8774F8-9541-4264-89CF-1303CB384C05}" type="presParOf" srcId="{4F1F37A8-E6C8-4963-9650-E494D29A7BB1}" destId="{9B8B35EE-F34E-4281-9A88-6AC45FD9D4FC}" srcOrd="2" destOrd="0" presId="urn:microsoft.com/office/officeart/2018/2/layout/IconVerticalSolidList"/>
    <dgm:cxn modelId="{F7E85CC4-4BC8-4A58-A0D9-DF5DEFF4B5B2}" type="presParOf" srcId="{4F1F37A8-E6C8-4963-9650-E494D29A7BB1}" destId="{F76B4029-FD29-4A51-9136-5FE75216EE13}" srcOrd="3" destOrd="0" presId="urn:microsoft.com/office/officeart/2018/2/layout/IconVerticalSolidList"/>
    <dgm:cxn modelId="{0D516831-F489-C24E-8E22-81E0CE49212F}" type="presParOf" srcId="{4F1F37A8-E6C8-4963-9650-E494D29A7BB1}" destId="{0C1440DA-CE15-A84D-9805-875079B1BBAA}" srcOrd="4" destOrd="0" presId="urn:microsoft.com/office/officeart/2018/2/layout/IconVerticalSolidList"/>
    <dgm:cxn modelId="{1F1D887E-3F23-42CD-9D24-AB79DF939A8B}" type="presParOf" srcId="{7625BFBB-D3E0-4FC7-A261-B1314413E097}" destId="{08889E1E-5451-42EF-82E5-13EB1901055D}" srcOrd="7" destOrd="0" presId="urn:microsoft.com/office/officeart/2018/2/layout/IconVerticalSolidList"/>
    <dgm:cxn modelId="{A737DD3B-E4AA-4769-951A-81E44568459D}" type="presParOf" srcId="{7625BFBB-D3E0-4FC7-A261-B1314413E097}" destId="{62DAD7F8-A133-4BF6-861D-41AF54A5B676}" srcOrd="8" destOrd="0" presId="urn:microsoft.com/office/officeart/2018/2/layout/IconVerticalSolidList"/>
    <dgm:cxn modelId="{ABA86C37-3A0E-4ECF-A180-EA0AD0752BCF}" type="presParOf" srcId="{62DAD7F8-A133-4BF6-861D-41AF54A5B676}" destId="{D9E869CE-5F16-4FD7-8430-D9725C858969}" srcOrd="0" destOrd="0" presId="urn:microsoft.com/office/officeart/2018/2/layout/IconVerticalSolidList"/>
    <dgm:cxn modelId="{F72ACBE5-7B9E-46C1-9832-0979E4B1DC12}" type="presParOf" srcId="{62DAD7F8-A133-4BF6-861D-41AF54A5B676}" destId="{EAA47176-0B5A-41CB-95BE-49515F248597}" srcOrd="1" destOrd="0" presId="urn:microsoft.com/office/officeart/2018/2/layout/IconVerticalSolidList"/>
    <dgm:cxn modelId="{0C060150-347A-43CF-A416-53C8BDC1FD07}" type="presParOf" srcId="{62DAD7F8-A133-4BF6-861D-41AF54A5B676}" destId="{2DD33DF8-ABCF-4068-9407-DE8CA18F921A}" srcOrd="2" destOrd="0" presId="urn:microsoft.com/office/officeart/2018/2/layout/IconVerticalSolidList"/>
    <dgm:cxn modelId="{185F9C59-1908-407F-AD64-78E84068507F}" type="presParOf" srcId="{62DAD7F8-A133-4BF6-861D-41AF54A5B676}" destId="{FB7310DD-C274-48ED-9E11-A5ED826DB981}" srcOrd="3" destOrd="0" presId="urn:microsoft.com/office/officeart/2018/2/layout/IconVerticalSolidList"/>
    <dgm:cxn modelId="{F27FCAEC-2931-4AD4-A1D6-ACC1AA3C49D4}" type="presParOf" srcId="{62DAD7F8-A133-4BF6-861D-41AF54A5B676}" destId="{3C9168A5-9B55-4A5B-9205-592E3112A906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CD54A4-CEE8-1447-ABA1-95D3E0EEBCBD}">
      <dsp:nvSpPr>
        <dsp:cNvPr id="0" name=""/>
        <dsp:cNvSpPr/>
      </dsp:nvSpPr>
      <dsp:spPr>
        <a:xfrm>
          <a:off x="0" y="329359"/>
          <a:ext cx="7334079" cy="7512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9206" tIns="374904" rIns="56920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First</a:t>
          </a:r>
          <a:r>
            <a:rPr lang="en-GB" sz="1800" kern="1200" dirty="0"/>
            <a:t> </a:t>
          </a:r>
          <a:r>
            <a:rPr lang="en-GB" sz="1800" b="1" kern="1200" dirty="0"/>
            <a:t>attempt</a:t>
          </a:r>
          <a:r>
            <a:rPr lang="en-GB" sz="1800" kern="1200" dirty="0"/>
            <a:t> in the specific NLP task of </a:t>
          </a:r>
          <a:r>
            <a:rPr lang="en-GB" sz="1800" b="0" kern="1200" dirty="0"/>
            <a:t>WSD</a:t>
          </a:r>
          <a:r>
            <a:rPr lang="en-GB" sz="1800" kern="1200" dirty="0"/>
            <a:t> </a:t>
          </a:r>
          <a:endParaRPr lang="en-GR" sz="1800" kern="1200" dirty="0"/>
        </a:p>
      </dsp:txBody>
      <dsp:txXfrm>
        <a:off x="0" y="329359"/>
        <a:ext cx="7334079" cy="751275"/>
      </dsp:txXfrm>
    </dsp:sp>
    <dsp:sp modelId="{C1B51DB1-D147-C848-A677-4454989D784F}">
      <dsp:nvSpPr>
        <dsp:cNvPr id="0" name=""/>
        <dsp:cNvSpPr/>
      </dsp:nvSpPr>
      <dsp:spPr>
        <a:xfrm>
          <a:off x="366703" y="63679"/>
          <a:ext cx="5133855" cy="531360"/>
        </a:xfrm>
        <a:prstGeom prst="round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048" tIns="0" rIns="19404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>
              <a:solidFill>
                <a:schemeClr val="bg1"/>
              </a:solidFill>
            </a:rPr>
            <a:t>Evolutionary game theory framework</a:t>
          </a:r>
          <a:endParaRPr lang="en-GR" sz="1800" kern="1200">
            <a:solidFill>
              <a:schemeClr val="bg1"/>
            </a:solidFill>
          </a:endParaRPr>
        </a:p>
      </dsp:txBody>
      <dsp:txXfrm>
        <a:off x="392642" y="89618"/>
        <a:ext cx="5081977" cy="479482"/>
      </dsp:txXfrm>
    </dsp:sp>
    <dsp:sp modelId="{AA1FF4A4-57E2-1445-94CE-715DA0BD05AC}">
      <dsp:nvSpPr>
        <dsp:cNvPr id="0" name=""/>
        <dsp:cNvSpPr/>
      </dsp:nvSpPr>
      <dsp:spPr>
        <a:xfrm>
          <a:off x="0" y="1443514"/>
          <a:ext cx="7334079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9206" tIns="374904" rIns="56920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0" kern="1200" dirty="0"/>
            <a:t>Sense - </a:t>
          </a:r>
          <a:r>
            <a:rPr lang="en-GB" sz="1800" b="1" kern="1200" dirty="0"/>
            <a:t>labelling</a:t>
          </a:r>
          <a:r>
            <a:rPr lang="en-GB" sz="1800" b="0" kern="1200" dirty="0"/>
            <a:t> task </a:t>
          </a:r>
          <a:r>
            <a:rPr lang="en-GB" sz="1800" b="1" kern="1200" dirty="0"/>
            <a:t>→ </a:t>
          </a:r>
          <a:r>
            <a:rPr lang="en-GB" sz="1800" kern="1200" dirty="0"/>
            <a:t>sense assignment to words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Constraint</a:t>
          </a:r>
          <a:r>
            <a:rPr lang="en-GB" sz="1800" b="0" kern="1200" dirty="0"/>
            <a:t> satisfaction problem</a:t>
          </a:r>
          <a:endParaRPr lang="en-GR" sz="1800" b="0" kern="1200" dirty="0"/>
        </a:p>
      </dsp:txBody>
      <dsp:txXfrm>
        <a:off x="0" y="1443514"/>
        <a:ext cx="7334079" cy="1020600"/>
      </dsp:txXfrm>
    </dsp:sp>
    <dsp:sp modelId="{73B0216E-F5AE-0F4F-9AA9-B5ABA27E9B89}">
      <dsp:nvSpPr>
        <dsp:cNvPr id="0" name=""/>
        <dsp:cNvSpPr/>
      </dsp:nvSpPr>
      <dsp:spPr>
        <a:xfrm>
          <a:off x="366703" y="1177834"/>
          <a:ext cx="5133855" cy="531360"/>
        </a:xfrm>
        <a:prstGeom prst="round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048" tIns="0" rIns="19404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chemeClr val="bg1"/>
              </a:solidFill>
            </a:rPr>
            <a:t>WSD  </a:t>
          </a:r>
          <a:endParaRPr lang="en-GR" sz="1800" b="1" kern="1200" dirty="0">
            <a:solidFill>
              <a:schemeClr val="bg1"/>
            </a:solidFill>
          </a:endParaRPr>
        </a:p>
      </dsp:txBody>
      <dsp:txXfrm>
        <a:off x="392642" y="1203773"/>
        <a:ext cx="5081977" cy="479482"/>
      </dsp:txXfrm>
    </dsp:sp>
    <dsp:sp modelId="{793940AF-EBD0-964A-875A-3B3EA396D968}">
      <dsp:nvSpPr>
        <dsp:cNvPr id="0" name=""/>
        <dsp:cNvSpPr/>
      </dsp:nvSpPr>
      <dsp:spPr>
        <a:xfrm>
          <a:off x="0" y="2826995"/>
          <a:ext cx="7334079" cy="317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9206" tIns="374904" rIns="56920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Players</a:t>
          </a:r>
          <a:r>
            <a:rPr lang="en-GB" sz="1800" kern="1200" dirty="0"/>
            <a:t> →  words ( to be disambiguated )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Strategies</a:t>
          </a:r>
          <a:r>
            <a:rPr lang="en-GB" sz="1800" kern="1200" dirty="0"/>
            <a:t> →  senses ( evolving population )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/>
            <a:t>Payoff</a:t>
          </a:r>
          <a:r>
            <a:rPr lang="en-GB" sz="1800" kern="1200"/>
            <a:t> matrices →  sense similarity </a:t>
          </a:r>
          <a:endParaRPr lang="en-GR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Interactions</a:t>
          </a:r>
          <a:r>
            <a:rPr lang="en-GB" sz="1800" kern="1200" dirty="0"/>
            <a:t> → weighted graph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Nash equilibrium</a:t>
          </a:r>
          <a:r>
            <a:rPr lang="en-GB" sz="1800" kern="1200" dirty="0"/>
            <a:t> → consistent word-sense assignment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Selection process </a:t>
          </a:r>
          <a:endParaRPr lang="en-GR" sz="1800" kern="1200" dirty="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Iterative process of </a:t>
          </a:r>
          <a:r>
            <a:rPr lang="en-GB" sz="1800" b="1" kern="1200" dirty="0"/>
            <a:t>fitness</a:t>
          </a:r>
          <a:r>
            <a:rPr lang="en-GB" sz="1800" kern="1200" dirty="0"/>
            <a:t> </a:t>
          </a:r>
          <a:r>
            <a:rPr lang="en-GB" sz="1800" b="1" kern="1200" dirty="0"/>
            <a:t>increase</a:t>
          </a:r>
          <a:r>
            <a:rPr lang="en-GB" sz="1800" kern="1200" dirty="0"/>
            <a:t> ( candidates / senses with certain features )</a:t>
          </a:r>
          <a:endParaRPr lang="en-GR" sz="1800" kern="1200" dirty="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b="1" kern="1200" dirty="0"/>
            <a:t>Best</a:t>
          </a:r>
          <a:r>
            <a:rPr lang="en-GB" sz="1800" kern="1200" dirty="0"/>
            <a:t> </a:t>
          </a:r>
          <a:r>
            <a:rPr lang="en-GB" sz="1800" b="1" kern="1200" dirty="0"/>
            <a:t>candidates</a:t>
          </a:r>
          <a:r>
            <a:rPr lang="en-GB" sz="1800" kern="1200" dirty="0"/>
            <a:t> ( senses with higher fitness ) in the population</a:t>
          </a:r>
          <a:endParaRPr lang="en-GR" sz="1800" kern="1200" dirty="0"/>
        </a:p>
      </dsp:txBody>
      <dsp:txXfrm>
        <a:off x="0" y="2826995"/>
        <a:ext cx="7334079" cy="3175200"/>
      </dsp:txXfrm>
    </dsp:sp>
    <dsp:sp modelId="{C3B7AD24-F005-D345-A023-A559737FC7BA}">
      <dsp:nvSpPr>
        <dsp:cNvPr id="0" name=""/>
        <dsp:cNvSpPr/>
      </dsp:nvSpPr>
      <dsp:spPr>
        <a:xfrm>
          <a:off x="366703" y="2561314"/>
          <a:ext cx="6245951" cy="531360"/>
        </a:xfrm>
        <a:prstGeom prst="round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048" tIns="0" rIns="19404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chemeClr val="bg1"/>
              </a:solidFill>
            </a:rPr>
            <a:t>Game-theoretical approach </a:t>
          </a:r>
          <a:endParaRPr lang="en-GR" sz="1800" b="1" kern="1200" dirty="0">
            <a:solidFill>
              <a:schemeClr val="bg1"/>
            </a:solidFill>
          </a:endParaRPr>
        </a:p>
      </dsp:txBody>
      <dsp:txXfrm>
        <a:off x="392642" y="2587253"/>
        <a:ext cx="6194073" cy="4794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45D394-7F37-C14D-9860-FF3153A0E415}">
      <dsp:nvSpPr>
        <dsp:cNvPr id="0" name=""/>
        <dsp:cNvSpPr/>
      </dsp:nvSpPr>
      <dsp:spPr>
        <a:xfrm>
          <a:off x="0" y="393373"/>
          <a:ext cx="7363680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DE68EE-BA79-A449-8AD9-9E4921D4B76C}">
      <dsp:nvSpPr>
        <dsp:cNvPr id="0" name=""/>
        <dsp:cNvSpPr/>
      </dsp:nvSpPr>
      <dsp:spPr>
        <a:xfrm>
          <a:off x="368184" y="157213"/>
          <a:ext cx="5154576" cy="4723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831" tIns="0" rIns="19483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600" kern="1200" dirty="0">
              <a:solidFill>
                <a:schemeClr val="tx1"/>
              </a:solidFill>
            </a:rPr>
            <a:t>C</a:t>
          </a:r>
          <a:r>
            <a:rPr lang="en-GB" sz="1600" b="1" kern="1200" dirty="0">
              <a:solidFill>
                <a:schemeClr val="tx1"/>
              </a:solidFill>
            </a:rPr>
            <a:t>onsistent</a:t>
          </a:r>
          <a:r>
            <a:rPr lang="en-GB" sz="1600" kern="1200" dirty="0">
              <a:solidFill>
                <a:schemeClr val="tx1"/>
              </a:solidFill>
            </a:rPr>
            <a:t> final </a:t>
          </a:r>
          <a:r>
            <a:rPr lang="en-GB" sz="1600" b="1" kern="1200" dirty="0">
              <a:solidFill>
                <a:schemeClr val="tx1"/>
              </a:solidFill>
            </a:rPr>
            <a:t>labelling</a:t>
          </a:r>
          <a:r>
            <a:rPr lang="en-GB" sz="1600" kern="1200" dirty="0">
              <a:solidFill>
                <a:schemeClr val="tx1"/>
              </a:solidFill>
            </a:rPr>
            <a:t> of the data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241" y="180270"/>
        <a:ext cx="5108462" cy="426206"/>
      </dsp:txXfrm>
    </dsp:sp>
    <dsp:sp modelId="{F9771B48-C8C5-8841-9895-D04629100757}">
      <dsp:nvSpPr>
        <dsp:cNvPr id="0" name=""/>
        <dsp:cNvSpPr/>
      </dsp:nvSpPr>
      <dsp:spPr>
        <a:xfrm>
          <a:off x="0" y="1119133"/>
          <a:ext cx="7363680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3" tIns="333248" rIns="57150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System </a:t>
          </a:r>
          <a:r>
            <a:rPr lang="en-US" sz="1600" b="0" kern="1200" dirty="0"/>
            <a:t>convergence </a:t>
          </a:r>
          <a:r>
            <a:rPr lang="en-GB" sz="1600" b="0" kern="1200" dirty="0"/>
            <a:t>to the nearest Nash equilibrium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(Nash Theorem 1951) </a:t>
          </a:r>
          <a:endParaRPr lang="en-US" sz="1600" kern="1200" dirty="0"/>
        </a:p>
      </dsp:txBody>
      <dsp:txXfrm>
        <a:off x="0" y="1119133"/>
        <a:ext cx="7363680" cy="907200"/>
      </dsp:txXfrm>
    </dsp:sp>
    <dsp:sp modelId="{389DECAA-1DA4-2148-AB28-548AC80C4A70}">
      <dsp:nvSpPr>
        <dsp:cNvPr id="0" name=""/>
        <dsp:cNvSpPr/>
      </dsp:nvSpPr>
      <dsp:spPr>
        <a:xfrm>
          <a:off x="368184" y="882973"/>
          <a:ext cx="5154576" cy="4723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831" tIns="0" rIns="19483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600" kern="1200" dirty="0">
              <a:solidFill>
                <a:schemeClr val="tx1"/>
              </a:solidFill>
            </a:rPr>
            <a:t>The </a:t>
          </a:r>
          <a:r>
            <a:rPr lang="en-GB" sz="1600" b="1" kern="1200" dirty="0">
              <a:solidFill>
                <a:schemeClr val="tx1"/>
              </a:solidFill>
            </a:rPr>
            <a:t>solution</a:t>
          </a:r>
          <a:r>
            <a:rPr lang="en-GB" sz="1600" kern="1200" dirty="0">
              <a:solidFill>
                <a:schemeClr val="tx1"/>
              </a:solidFill>
            </a:rPr>
            <a:t> of the problem is </a:t>
          </a:r>
          <a:r>
            <a:rPr lang="en-GB" sz="1600" b="1" kern="1200" dirty="0">
              <a:solidFill>
                <a:schemeClr val="tx1"/>
              </a:solidFill>
            </a:rPr>
            <a:t>always</a:t>
          </a:r>
          <a:r>
            <a:rPr lang="en-GB" sz="1600" kern="1200" dirty="0">
              <a:solidFill>
                <a:schemeClr val="tx1"/>
              </a:solidFill>
            </a:rPr>
            <a:t> found 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241" y="906030"/>
        <a:ext cx="5108462" cy="426206"/>
      </dsp:txXfrm>
    </dsp:sp>
    <dsp:sp modelId="{0D3CCCD1-5F8E-0E47-9623-9815B2677FF1}">
      <dsp:nvSpPr>
        <dsp:cNvPr id="0" name=""/>
        <dsp:cNvSpPr/>
      </dsp:nvSpPr>
      <dsp:spPr>
        <a:xfrm>
          <a:off x="0" y="2348893"/>
          <a:ext cx="7363680" cy="667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3" tIns="333248" rIns="57150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Target word</a:t>
          </a:r>
          <a:endParaRPr lang="en-US" sz="1600" kern="1200" dirty="0"/>
        </a:p>
      </dsp:txBody>
      <dsp:txXfrm>
        <a:off x="0" y="2348893"/>
        <a:ext cx="7363680" cy="667800"/>
      </dsp:txXfrm>
    </dsp:sp>
    <dsp:sp modelId="{C475D8B7-F068-3742-A2A0-C0AFD5782F8C}">
      <dsp:nvSpPr>
        <dsp:cNvPr id="0" name=""/>
        <dsp:cNvSpPr/>
      </dsp:nvSpPr>
      <dsp:spPr>
        <a:xfrm>
          <a:off x="368184" y="2112733"/>
          <a:ext cx="51545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831" tIns="0" rIns="19483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600" kern="1200">
              <a:solidFill>
                <a:schemeClr val="tx1"/>
              </a:solidFill>
            </a:rPr>
            <a:t>Most appropriate sense association 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241" y="2135790"/>
        <a:ext cx="5108462" cy="426206"/>
      </dsp:txXfrm>
    </dsp:sp>
    <dsp:sp modelId="{A45773E9-729B-064A-BEF7-56635C22CA55}">
      <dsp:nvSpPr>
        <dsp:cNvPr id="0" name=""/>
        <dsp:cNvSpPr/>
      </dsp:nvSpPr>
      <dsp:spPr>
        <a:xfrm>
          <a:off x="0" y="3339253"/>
          <a:ext cx="7363680" cy="115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3" tIns="333248" rIns="57150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/>
            <a:t>Continuous optimization problem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Exploitation of contextual information in a dynamic way</a:t>
          </a:r>
          <a:endParaRPr lang="en-US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600" kern="1200" dirty="0"/>
            <a:t>(evolutionary game theoretic framework)</a:t>
          </a:r>
          <a:endParaRPr lang="en-US" sz="1600" kern="1200" dirty="0"/>
        </a:p>
      </dsp:txBody>
      <dsp:txXfrm>
        <a:off x="0" y="3339253"/>
        <a:ext cx="7363680" cy="1159200"/>
      </dsp:txXfrm>
    </dsp:sp>
    <dsp:sp modelId="{EFF39500-15BB-F641-8D72-AF10741D4B83}">
      <dsp:nvSpPr>
        <dsp:cNvPr id="0" name=""/>
        <dsp:cNvSpPr/>
      </dsp:nvSpPr>
      <dsp:spPr>
        <a:xfrm>
          <a:off x="368184" y="3103093"/>
          <a:ext cx="5154576" cy="4723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831" tIns="0" rIns="19483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600" kern="1200" dirty="0">
              <a:solidFill>
                <a:schemeClr val="tx1"/>
              </a:solidFill>
            </a:rPr>
            <a:t>WSD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241" y="3126150"/>
        <a:ext cx="5108462" cy="426206"/>
      </dsp:txXfrm>
    </dsp:sp>
    <dsp:sp modelId="{673CEEBD-F8C1-5B4E-A109-22A6CE506AC9}">
      <dsp:nvSpPr>
        <dsp:cNvPr id="0" name=""/>
        <dsp:cNvSpPr/>
      </dsp:nvSpPr>
      <dsp:spPr>
        <a:xfrm>
          <a:off x="0" y="4821013"/>
          <a:ext cx="7363680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3" tIns="333248" rIns="57150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Adaptive to different scenarios and tasks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b="0" kern="1200" dirty="0"/>
            <a:t>Unsupervised / Semi-supervised</a:t>
          </a:r>
          <a:endParaRPr lang="en-US" sz="1600" kern="1200" dirty="0"/>
        </a:p>
      </dsp:txBody>
      <dsp:txXfrm>
        <a:off x="0" y="4821013"/>
        <a:ext cx="7363680" cy="907200"/>
      </dsp:txXfrm>
    </dsp:sp>
    <dsp:sp modelId="{1270CC7E-50C8-D345-A3C6-9051F0EA85E7}">
      <dsp:nvSpPr>
        <dsp:cNvPr id="0" name=""/>
        <dsp:cNvSpPr/>
      </dsp:nvSpPr>
      <dsp:spPr>
        <a:xfrm>
          <a:off x="368184" y="4584853"/>
          <a:ext cx="5154576" cy="4723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831" tIns="0" rIns="19483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600" kern="1200">
              <a:solidFill>
                <a:schemeClr val="tx1"/>
              </a:solidFill>
            </a:rPr>
            <a:t>Versatile approach</a:t>
          </a:r>
          <a:endParaRPr lang="en-US" sz="1600" kern="1200">
            <a:solidFill>
              <a:schemeClr val="tx1"/>
            </a:solidFill>
          </a:endParaRPr>
        </a:p>
      </dsp:txBody>
      <dsp:txXfrm>
        <a:off x="391241" y="4607910"/>
        <a:ext cx="5108462" cy="4262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9CEBA3-AFD6-5A42-9FB5-7B68A448901C}">
      <dsp:nvSpPr>
        <dsp:cNvPr id="0" name=""/>
        <dsp:cNvSpPr/>
      </dsp:nvSpPr>
      <dsp:spPr>
        <a:xfrm>
          <a:off x="0" y="355193"/>
          <a:ext cx="10515600" cy="204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16127" tIns="374904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Our unsupervised system performs better than any other unsupervised algorithm in all datasets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performance of our system is more stable on the four datasets</a:t>
          </a:r>
          <a:endParaRPr lang="en-G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comparison with semi-supervised systems shows that our system always performs better than the most frequent sense heuristic when we use information from sense-labeled corpora</a:t>
          </a:r>
          <a:endParaRPr lang="en-GR" sz="1800" kern="1200" dirty="0"/>
        </a:p>
      </dsp:txBody>
      <dsp:txXfrm>
        <a:off x="0" y="355193"/>
        <a:ext cx="10515600" cy="2041200"/>
      </dsp:txXfrm>
    </dsp:sp>
    <dsp:sp modelId="{4443D7BC-B182-834D-A588-F03AAF3D9539}">
      <dsp:nvSpPr>
        <dsp:cNvPr id="0" name=""/>
        <dsp:cNvSpPr/>
      </dsp:nvSpPr>
      <dsp:spPr>
        <a:xfrm>
          <a:off x="525780" y="89513"/>
          <a:ext cx="7360920" cy="531360"/>
        </a:xfrm>
        <a:prstGeom prst="roundRect">
          <a:avLst/>
        </a:prstGeom>
        <a:gradFill rotWithShape="0">
          <a:gsLst>
            <a:gs pos="0">
              <a:srgbClr val="182C4E"/>
            </a:gs>
            <a:gs pos="50000">
              <a:schemeClr val="accent5">
                <a:lumMod val="75000"/>
              </a:schemeClr>
            </a:gs>
            <a:gs pos="100000">
              <a:srgbClr val="244073"/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WordNet:</a:t>
          </a:r>
          <a:endParaRPr lang="en-GR" sz="1800" kern="1200"/>
        </a:p>
      </dsp:txBody>
      <dsp:txXfrm>
        <a:off x="551719" y="115452"/>
        <a:ext cx="7309042" cy="479482"/>
      </dsp:txXfrm>
    </dsp:sp>
    <dsp:sp modelId="{7AE2683C-5940-8F49-96FE-34B4F9ED052C}">
      <dsp:nvSpPr>
        <dsp:cNvPr id="0" name=""/>
        <dsp:cNvSpPr/>
      </dsp:nvSpPr>
      <dsp:spPr>
        <a:xfrm>
          <a:off x="0" y="2759274"/>
          <a:ext cx="10515600" cy="15025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16127" tIns="374904" rIns="81612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The performance of our system is close to the results obtained with Babelfy on S13 and substantially higher on KORE50</a:t>
          </a:r>
          <a:endParaRPr lang="en-GR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It is also difficult to exploit distributional information on this data set because the sentences are short and, in many cases, cryptic. </a:t>
          </a:r>
          <a:endParaRPr lang="en-GR" sz="1800" kern="1200" dirty="0"/>
        </a:p>
      </dsp:txBody>
      <dsp:txXfrm>
        <a:off x="0" y="2759274"/>
        <a:ext cx="10515600" cy="1502550"/>
      </dsp:txXfrm>
    </dsp:sp>
    <dsp:sp modelId="{36FB3ABF-EFD2-7241-8728-CA42F826140F}">
      <dsp:nvSpPr>
        <dsp:cNvPr id="0" name=""/>
        <dsp:cNvSpPr/>
      </dsp:nvSpPr>
      <dsp:spPr>
        <a:xfrm>
          <a:off x="525780" y="2493593"/>
          <a:ext cx="7360920" cy="531360"/>
        </a:xfrm>
        <a:prstGeom prst="roundRect">
          <a:avLst/>
        </a:prstGeom>
        <a:gradFill rotWithShape="0">
          <a:gsLst>
            <a:gs pos="0">
              <a:srgbClr val="182C4E"/>
            </a:gs>
            <a:gs pos="50000">
              <a:schemeClr val="accent5">
                <a:lumMod val="75000"/>
              </a:schemeClr>
            </a:gs>
            <a:gs pos="100000">
              <a:srgbClr val="244073"/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BabelNet: </a:t>
          </a:r>
          <a:endParaRPr lang="en-GR" sz="1800" kern="1200"/>
        </a:p>
      </dsp:txBody>
      <dsp:txXfrm>
        <a:off x="551719" y="2519532"/>
        <a:ext cx="7309042" cy="4794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14A69E-409B-48E4-B1A1-732EAC29678B}">
      <dsp:nvSpPr>
        <dsp:cNvPr id="0" name=""/>
        <dsp:cNvSpPr/>
      </dsp:nvSpPr>
      <dsp:spPr>
        <a:xfrm>
          <a:off x="0" y="14386"/>
          <a:ext cx="10277476" cy="100567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F047CB-E6B1-4A87-B885-D693668B0202}">
      <dsp:nvSpPr>
        <dsp:cNvPr id="0" name=""/>
        <dsp:cNvSpPr/>
      </dsp:nvSpPr>
      <dsp:spPr>
        <a:xfrm>
          <a:off x="172858" y="349068"/>
          <a:ext cx="314288" cy="31428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2E9967-F5F2-4D3B-B40A-8C66964B2B59}">
      <dsp:nvSpPr>
        <dsp:cNvPr id="0" name=""/>
        <dsp:cNvSpPr/>
      </dsp:nvSpPr>
      <dsp:spPr>
        <a:xfrm>
          <a:off x="665046" y="218930"/>
          <a:ext cx="4624864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A new method for WSD</a:t>
          </a:r>
        </a:p>
      </dsp:txBody>
      <dsp:txXfrm>
        <a:off x="665046" y="218930"/>
        <a:ext cx="4624864" cy="571433"/>
      </dsp:txXfrm>
    </dsp:sp>
    <dsp:sp modelId="{1541BC45-A3FB-46B0-A62F-E042EB8A70D8}">
      <dsp:nvSpPr>
        <dsp:cNvPr id="0" name=""/>
        <dsp:cNvSpPr/>
      </dsp:nvSpPr>
      <dsp:spPr>
        <a:xfrm>
          <a:off x="5278180" y="94469"/>
          <a:ext cx="4991961" cy="9116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Evolutionary Game Theory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Similarity measures that perform better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Continuation of knowledge-based, graph-based approaches</a:t>
          </a:r>
        </a:p>
      </dsp:txBody>
      <dsp:txXfrm>
        <a:off x="5278180" y="94469"/>
        <a:ext cx="4991961" cy="911658"/>
      </dsp:txXfrm>
    </dsp:sp>
    <dsp:sp modelId="{EB0D457A-6BCB-4AF0-BB7E-2E066A58D9BE}">
      <dsp:nvSpPr>
        <dsp:cNvPr id="0" name=""/>
        <dsp:cNvSpPr/>
      </dsp:nvSpPr>
      <dsp:spPr>
        <a:xfrm>
          <a:off x="0" y="1151909"/>
          <a:ext cx="10277476" cy="104236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CAA7F8-B3D0-400E-A67B-DDC17BEA3ED4}">
      <dsp:nvSpPr>
        <dsp:cNvPr id="0" name=""/>
        <dsp:cNvSpPr/>
      </dsp:nvSpPr>
      <dsp:spPr>
        <a:xfrm>
          <a:off x="172858" y="1515947"/>
          <a:ext cx="314288" cy="3142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C9490B-FFC6-448B-BAA8-1C90DE7CCCAB}">
      <dsp:nvSpPr>
        <dsp:cNvPr id="0" name=""/>
        <dsp:cNvSpPr/>
      </dsp:nvSpPr>
      <dsp:spPr>
        <a:xfrm>
          <a:off x="623838" y="1385494"/>
          <a:ext cx="4624864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WSD as a constraint-satisfaction problem</a:t>
          </a:r>
          <a:endParaRPr lang="en-US" sz="1600" kern="1200" dirty="0"/>
        </a:p>
      </dsp:txBody>
      <dsp:txXfrm>
        <a:off x="623838" y="1385494"/>
        <a:ext cx="4624864" cy="571433"/>
      </dsp:txXfrm>
    </dsp:sp>
    <dsp:sp modelId="{1998ABC9-C967-4863-AD66-7969C29FF799}">
      <dsp:nvSpPr>
        <dsp:cNvPr id="0" name=""/>
        <dsp:cNvSpPr/>
      </dsp:nvSpPr>
      <dsp:spPr>
        <a:xfrm>
          <a:off x="5284870" y="1247059"/>
          <a:ext cx="4991961" cy="852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kern="1200" dirty="0"/>
            <a:t>Consistency in the assignment of senses to related words</a:t>
          </a:r>
          <a:endParaRPr lang="en-US" sz="1100" b="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kern="1200" dirty="0"/>
            <a:t>Development </a:t>
          </a:r>
          <a:r>
            <a:rPr lang="en-US" sz="1100" b="0" kern="1200" dirty="0"/>
            <a:t>of contextual coherence on the assignment of senses (c</a:t>
          </a:r>
          <a:r>
            <a:rPr lang="en-GB" sz="1100" b="0" kern="1200" dirty="0" err="1"/>
            <a:t>haracteristic</a:t>
          </a:r>
          <a:r>
            <a:rPr lang="en-GB" sz="1100" b="0" kern="1200" dirty="0"/>
            <a:t> missing in many state-of-the-art systems)</a:t>
          </a:r>
          <a:endParaRPr lang="en-US" sz="1100" b="0" kern="1200" dirty="0"/>
        </a:p>
      </dsp:txBody>
      <dsp:txXfrm>
        <a:off x="5284870" y="1247059"/>
        <a:ext cx="4991961" cy="852064"/>
      </dsp:txXfrm>
    </dsp:sp>
    <dsp:sp modelId="{354E3EC9-B621-4F76-B8EF-64EB843E4AA3}">
      <dsp:nvSpPr>
        <dsp:cNvPr id="0" name=""/>
        <dsp:cNvSpPr/>
      </dsp:nvSpPr>
      <dsp:spPr>
        <a:xfrm>
          <a:off x="0" y="2337130"/>
          <a:ext cx="10277476" cy="586581"/>
        </a:xfrm>
        <a:prstGeom prst="roundRect">
          <a:avLst>
            <a:gd name="adj" fmla="val 1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CBE9C7-B7C1-4556-A9C5-65DB112884D9}">
      <dsp:nvSpPr>
        <dsp:cNvPr id="0" name=""/>
        <dsp:cNvSpPr/>
      </dsp:nvSpPr>
      <dsp:spPr>
        <a:xfrm>
          <a:off x="172858" y="2473277"/>
          <a:ext cx="314288" cy="31428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57AA9C-C186-4DCE-B210-E07F7374320E}">
      <dsp:nvSpPr>
        <dsp:cNvPr id="0" name=""/>
        <dsp:cNvSpPr/>
      </dsp:nvSpPr>
      <dsp:spPr>
        <a:xfrm>
          <a:off x="625642" y="2338225"/>
          <a:ext cx="4624864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Replicator dynamics equation </a:t>
          </a:r>
        </a:p>
      </dsp:txBody>
      <dsp:txXfrm>
        <a:off x="625642" y="2338225"/>
        <a:ext cx="4624864" cy="571433"/>
      </dsp:txXfrm>
    </dsp:sp>
    <dsp:sp modelId="{81971265-7257-4D96-96E1-C255012610AB}">
      <dsp:nvSpPr>
        <dsp:cNvPr id="0" name=""/>
        <dsp:cNvSpPr/>
      </dsp:nvSpPr>
      <dsp:spPr>
        <a:xfrm>
          <a:off x="5284870" y="2344705"/>
          <a:ext cx="4991961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Best labelling assignment</a:t>
          </a:r>
        </a:p>
      </dsp:txBody>
      <dsp:txXfrm>
        <a:off x="5284870" y="2344705"/>
        <a:ext cx="4991961" cy="571433"/>
      </dsp:txXfrm>
    </dsp:sp>
    <dsp:sp modelId="{010172C4-F772-4D8D-BE39-95175CE9AD52}">
      <dsp:nvSpPr>
        <dsp:cNvPr id="0" name=""/>
        <dsp:cNvSpPr/>
      </dsp:nvSpPr>
      <dsp:spPr>
        <a:xfrm>
          <a:off x="0" y="3066571"/>
          <a:ext cx="10277476" cy="677074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735866-22C2-4963-85B3-1838C7C94274}">
      <dsp:nvSpPr>
        <dsp:cNvPr id="0" name=""/>
        <dsp:cNvSpPr/>
      </dsp:nvSpPr>
      <dsp:spPr>
        <a:xfrm>
          <a:off x="172858" y="3247964"/>
          <a:ext cx="314288" cy="31428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6B4029-FD29-4A51-9136-5FE75216EE13}">
      <dsp:nvSpPr>
        <dsp:cNvPr id="0" name=""/>
        <dsp:cNvSpPr/>
      </dsp:nvSpPr>
      <dsp:spPr>
        <a:xfrm>
          <a:off x="618705" y="3103660"/>
          <a:ext cx="4624864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Versatile</a:t>
          </a:r>
        </a:p>
      </dsp:txBody>
      <dsp:txXfrm>
        <a:off x="618705" y="3103660"/>
        <a:ext cx="4624864" cy="571433"/>
      </dsp:txXfrm>
    </dsp:sp>
    <dsp:sp modelId="{0C1440DA-CE15-A84D-9805-875079B1BBAA}">
      <dsp:nvSpPr>
        <dsp:cNvPr id="0" name=""/>
        <dsp:cNvSpPr/>
      </dsp:nvSpPr>
      <dsp:spPr>
        <a:xfrm>
          <a:off x="5284870" y="3119391"/>
          <a:ext cx="4991961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kern="1200" dirty="0"/>
            <a:t>Unsupervised</a:t>
          </a:r>
          <a:endParaRPr lang="en-US" sz="110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kern="1200" dirty="0"/>
            <a:t>Semi-supervised</a:t>
          </a:r>
          <a:endParaRPr lang="en-US" sz="1100" kern="1200" dirty="0"/>
        </a:p>
      </dsp:txBody>
      <dsp:txXfrm>
        <a:off x="5284870" y="3119391"/>
        <a:ext cx="4991961" cy="571433"/>
      </dsp:txXfrm>
    </dsp:sp>
    <dsp:sp modelId="{D9E869CE-5F16-4FD7-8430-D9725C858969}">
      <dsp:nvSpPr>
        <dsp:cNvPr id="0" name=""/>
        <dsp:cNvSpPr/>
      </dsp:nvSpPr>
      <dsp:spPr>
        <a:xfrm>
          <a:off x="0" y="3886503"/>
          <a:ext cx="10277476" cy="102800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A47176-0B5A-41CB-95BE-49515F248597}">
      <dsp:nvSpPr>
        <dsp:cNvPr id="0" name=""/>
        <dsp:cNvSpPr/>
      </dsp:nvSpPr>
      <dsp:spPr>
        <a:xfrm>
          <a:off x="172858" y="4243360"/>
          <a:ext cx="314288" cy="31428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7310DD-C274-48ED-9E11-A5ED826DB981}">
      <dsp:nvSpPr>
        <dsp:cNvPr id="0" name=""/>
        <dsp:cNvSpPr/>
      </dsp:nvSpPr>
      <dsp:spPr>
        <a:xfrm>
          <a:off x="646223" y="4114788"/>
          <a:ext cx="4624864" cy="571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Competitive compared to state-of-the-art systems</a:t>
          </a:r>
        </a:p>
      </dsp:txBody>
      <dsp:txXfrm>
        <a:off x="646223" y="4114788"/>
        <a:ext cx="4624864" cy="571433"/>
      </dsp:txXfrm>
    </dsp:sp>
    <dsp:sp modelId="{3C9168A5-9B55-4A5B-9205-592E3112A906}">
      <dsp:nvSpPr>
        <dsp:cNvPr id="0" name=""/>
        <dsp:cNvSpPr/>
      </dsp:nvSpPr>
      <dsp:spPr>
        <a:xfrm>
          <a:off x="5284870" y="3969327"/>
          <a:ext cx="4991961" cy="862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477" tIns="60477" rIns="60477" bIns="60477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Considers the influence of each word on the others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Imposes sense compatibility among each sense before assigning a meaning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/>
            <a:t>The meaning of a word depends only on words that share a proximity relation and on those that enjoy a high distributional similarity</a:t>
          </a:r>
        </a:p>
      </dsp:txBody>
      <dsp:txXfrm>
        <a:off x="5284870" y="3969327"/>
        <a:ext cx="4991961" cy="8623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0A0AC88-CDE7-7B40-85BE-0D0004E831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02900-9EC0-F44E-B22D-EED3DE944A4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07BF7A-3ED8-D842-B915-3A2452B7907E}" type="datetimeFigureOut">
              <a:rPr lang="en-GR" smtClean="0"/>
              <a:t>5/2/21</a:t>
            </a:fld>
            <a:endParaRPr lang="en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312582-EA6C-A84A-AE5B-19D46EF5C72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A3C6DB-D857-0A46-99EB-6B4073161A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EB8D4-5F2C-2B42-8D2E-ED8700D22A70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70973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jpg>
</file>

<file path=ppt/media/image40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762C5-3D12-8548-9466-A1EB4B25D887}" type="datetimeFigureOut">
              <a:rPr lang="en-GR" smtClean="0"/>
              <a:t>5/2/21</a:t>
            </a:fld>
            <a:endParaRPr lang="en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B9AF4C-95C0-8842-99C1-47754878ECD7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74980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2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1267550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1’</a:t>
            </a:r>
          </a:p>
          <a:p>
            <a:r>
              <a:rPr lang="en-GR" dirty="0"/>
              <a:t>Julie + 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12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1539135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1’</a:t>
            </a:r>
          </a:p>
          <a:p>
            <a:r>
              <a:rPr lang="en-GR" dirty="0"/>
              <a:t>Julie + 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13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203913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2’</a:t>
            </a:r>
          </a:p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14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3209104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2’</a:t>
            </a:r>
          </a:p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15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3780610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GB" sz="12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T=t1: equiprobable senses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T=t2: senses are discarded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endParaRPr lang="en-GB" sz="12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Player: “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bank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”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Game with “financial” &amp; “institution →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financial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sense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Game with “river” →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naturalistic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sense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T=t12  :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Final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decision (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naturalistic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meaning) </a:t>
            </a:r>
            <a:endParaRPr lang="en-GB" sz="1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R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R" sz="1000" dirty="0"/>
              <a:t>Theatina</a:t>
            </a:r>
            <a:endParaRPr lang="en-GR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16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1490503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17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3988214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18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2735812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19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879841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1’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20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8602116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21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80915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3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7368675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30’’</a:t>
            </a:r>
          </a:p>
          <a:p>
            <a:r>
              <a:rPr lang="en-GR"/>
              <a:t>Julie</a:t>
            </a:r>
            <a:endParaRPr lang="en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22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3085241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our speech we got hungry so we made a toast</a:t>
            </a:r>
            <a:endParaRPr lang="en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23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212801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2’</a:t>
            </a:r>
          </a:p>
          <a:p>
            <a:r>
              <a:rPr lang="en-US" dirty="0" err="1"/>
              <a:t>Theatina</a:t>
            </a:r>
            <a:endParaRPr lang="en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4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383210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5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004015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Julie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6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82423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2’</a:t>
            </a:r>
          </a:p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8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597729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9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295341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2’</a:t>
            </a:r>
          </a:p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10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2890062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R" dirty="0"/>
              <a:t>1’</a:t>
            </a:r>
          </a:p>
          <a:p>
            <a:r>
              <a:rPr lang="en-GR" dirty="0"/>
              <a:t>Theatina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9AF4C-95C0-8842-99C1-47754878ECD7}" type="slidenum">
              <a:rPr lang="en-GR" smtClean="0"/>
              <a:t>11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525244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90931-901A-426C-84DE-1F303E12D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B70FE9-E2C2-4CBA-A811-2C9C9D0545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E21A0-8FE0-4CB7-B40A-116E51BA5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92A90-F7AE-4C5B-8E1B-5E38E817B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82756-6561-4A25-BBB9-1B9B197FB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74213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094EE-E3D4-4D8D-836C-E9C0DAD5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5979F8-C758-44C7-A60C-371B64EA2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16866-E1CC-4D3D-942B-E5449F3BE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63525-7337-4525-8782-8612B3DFC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59933-EB3F-4318-BE92-FC0EC54C3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02359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3332A-D563-462E-952B-117DEEF92E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0EC27A-82F1-4405-9AA3-9D75E597DA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65E0C-1FBD-4481-85B1-6F267BB61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10C75-6A41-445C-9ADA-0AC1B96F9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8E1B3-8564-4E5C-9429-A74CE9DC9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48743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F6C7B-AAA3-4B97-A08D-018E91444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B1016-6E05-4EBF-BEC9-A1517AD40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72B56-37E6-4783-B789-FC1F7C93E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8842C-74B6-400A-92AD-E17C78B50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FBD18-C48B-4EF6-967D-4ECC8DD9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21023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D93FF-DA15-406E-A0AF-F80E0B3D2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3D9BB-6615-429E-BBF0-AB35D197A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EB3F3-47CB-4A79-B880-755D155BB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50148-2DBB-4128-AE0A-655E0058A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E62EA-C479-4329-914C-0209D115B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90858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2F31F-2B83-48AC-A23D-D092338BB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02BCA-1576-4E0F-97BA-723D55F61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0C589C-7B55-4523-955D-63B73D8585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A4A81-3205-4C7E-80C6-F7292F46A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E903CE-9995-4958-B2FD-6AD6F428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6BBC9-3714-458E-AFEE-A6684CAA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83374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BA7F6-3ACF-4CE4-B49F-23B2C9689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A5B682-7A08-4047-AB22-F97238677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31E766-ACF3-47A2-9C01-A57B61033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695058-01E2-4B6A-B5CF-750AAF71C1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494C0E-5F8E-4A66-BD9C-91E76CDCBB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3390C7-CBE3-42F3-8CAC-B79DFFF9E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AFDA6-5F33-4BEE-8D7A-A7BAC92D9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6DAF85-594B-41DC-B6F6-72BA2C1EA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54599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2D50A-5B63-4100-A0C2-DA4255217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4D02B8-6678-424E-9FEC-CDB7A686B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B6C1A8-A7C4-484E-A624-FA6C640E7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F9B8D0-3CEE-4A9D-800D-3EF71EADC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140604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4C0AFA-699C-4716-81AF-C203227A7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FFFBD9-2C8A-4D7F-AAE6-75675E83C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F5B38-8D82-4BB5-B008-E1E051E63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32288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75DF2-B54A-4020-9752-60A05DAF2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204A2-E0F2-446B-AF25-A0BA708ED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9BFDB-4D4C-4AAD-8A8C-7E3026F58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BCE0A-B23D-4167-B078-375E0A88C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38DFAC-0313-4934-8B20-B2C43B838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E3840-DD72-41C0-90BF-53A8AC2F4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034597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881B2-3DA2-4251-BBC2-BCA07E35D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3ADFBA-6CB3-4F39-ADF4-EE911700C2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9FF2B7-44BD-484B-9D82-6025B54B1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441512-6E7F-4CFD-A154-1FFE0AA55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F70BDA-0845-47DD-8A78-1DC8601F7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3E592B-5332-44EF-AE3A-D25D899CC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76453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22898B-A263-4239-8931-D086D9F7E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59004-6B28-437A-AAB8-47553BABD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l-G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81E12-0D1A-4CD5-AF19-4ECC025AAA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CB1A7-36EF-4286-9778-35C8F874BCD5}" type="datetimeFigureOut">
              <a:rPr lang="el-GR" smtClean="0"/>
              <a:t>5/2/21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66168-90B8-4535-962D-8546767991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C3856-CFE5-4375-BB2D-182112F499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9E224-8665-496B-8318-2E2BBD44A17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44325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6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C472C37-20E2-5A44-A25A-B988DFFEC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857"/>
                    </a14:imgEffect>
                    <a14:imgEffect>
                      <a14:saturation sat="20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76" b="7879"/>
          <a:stretch/>
        </p:blipFill>
        <p:spPr>
          <a:xfrm>
            <a:off x="-1" y="-30"/>
            <a:ext cx="12192000" cy="6855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A64E9E-71E6-4821-A874-EC06F47B0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766" y="1361577"/>
            <a:ext cx="7053942" cy="126474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  <a:t>A Game –</a:t>
            </a:r>
            <a:r>
              <a:rPr lang="el-GR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  <a:t> </a:t>
            </a:r>
            <a:r>
              <a:rPr lang="en-US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  <a:t>Theoretic Approach to</a:t>
            </a:r>
            <a:r>
              <a:rPr lang="el-GR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  <a:t> </a:t>
            </a:r>
            <a:br>
              <a:rPr lang="en-US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</a:br>
            <a:r>
              <a:rPr lang="en-US" sz="32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  <a:cs typeface="Menlo" panose="020B0609030804020204" pitchFamily="49" charset="0"/>
              </a:rPr>
              <a:t>Word Sense Disambiguation </a:t>
            </a:r>
          </a:p>
        </p:txBody>
      </p:sp>
      <p:sp>
        <p:nvSpPr>
          <p:cNvPr id="1028" name="Freeform: Shape 72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gradFill flip="none" rotWithShape="1">
            <a:gsLst>
              <a:gs pos="34500">
                <a:srgbClr val="081D1B"/>
              </a:gs>
              <a:gs pos="22000">
                <a:srgbClr val="0B1F1D">
                  <a:alpha val="46000"/>
                </a:srgbClr>
              </a:gs>
              <a:gs pos="0">
                <a:srgbClr val="081D1B">
                  <a:alpha val="39000"/>
                </a:srgbClr>
              </a:gs>
              <a:gs pos="45000">
                <a:srgbClr val="0B1F1D">
                  <a:alpha val="0"/>
                </a:srgbClr>
              </a:gs>
              <a:gs pos="99000">
                <a:srgbClr val="081D1B">
                  <a:alpha val="56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C21B8F5-C017-534A-B645-23D96D62F0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8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140"/>
                    </a14:imgEffect>
                    <a14:imgEffect>
                      <a14:saturation sat="1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02" t="-34" r="11590" b="1133"/>
          <a:stretch/>
        </p:blipFill>
        <p:spPr bwMode="auto">
          <a:xfrm>
            <a:off x="6102874" y="1582086"/>
            <a:ext cx="6095999" cy="5273842"/>
          </a:xfrm>
          <a:custGeom>
            <a:avLst/>
            <a:gdLst/>
            <a:ahLst/>
            <a:cxnLst/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449EA76-26D7-4647-863E-FDA5BEA3BC69}"/>
              </a:ext>
            </a:extLst>
          </p:cNvPr>
          <p:cNvSpPr/>
          <p:nvPr/>
        </p:nvSpPr>
        <p:spPr>
          <a:xfrm>
            <a:off x="563764" y="2398698"/>
            <a:ext cx="28942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  <a:t>Rocco </a:t>
            </a:r>
            <a:r>
              <a:rPr lang="en-GB" dirty="0" err="1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  <a:t>Tripodi</a:t>
            </a:r>
            <a:br>
              <a:rPr lang="en-GB" dirty="0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</a:br>
            <a:r>
              <a:rPr lang="el-GR" dirty="0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  <a:t>	</a:t>
            </a:r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  <a:t>Marcello </a:t>
            </a:r>
            <a:r>
              <a:rPr lang="en-GB" dirty="0" err="1">
                <a:solidFill>
                  <a:schemeClr val="tx1">
                    <a:lumMod val="75000"/>
                  </a:schemeClr>
                </a:solidFill>
                <a:latin typeface="Palatino" pitchFamily="2" charset="77"/>
                <a:ea typeface="Palatino" pitchFamily="2" charset="77"/>
              </a:rPr>
              <a:t>Pelillo</a:t>
            </a:r>
            <a:endParaRPr lang="en-GB" dirty="0">
              <a:solidFill>
                <a:schemeClr val="tx1">
                  <a:lumMod val="75000"/>
                </a:schemeClr>
              </a:solidFill>
              <a:latin typeface="Palatino" pitchFamily="2" charset="77"/>
              <a:ea typeface="Palatin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4064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76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-up of chess pieces on a chessboard">
            <a:extLst>
              <a:ext uri="{FF2B5EF4-FFF2-40B4-BE49-F238E27FC236}">
                <a16:creationId xmlns:a16="http://schemas.microsoft.com/office/drawing/2014/main" id="{765DAB2F-2FA0-0E45-826D-D03C8FF4F0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955" y="-5048"/>
            <a:ext cx="2379004" cy="1579808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608BFA06-2B06-7F45-89BE-C4233C7E6EBD}"/>
              </a:ext>
            </a:extLst>
          </p:cNvPr>
          <p:cNvSpPr txBox="1">
            <a:spLocks/>
          </p:cNvSpPr>
          <p:nvPr/>
        </p:nvSpPr>
        <p:spPr>
          <a:xfrm>
            <a:off x="248406" y="0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Strategy Space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Content Placeholder 2">
                <a:extLst>
                  <a:ext uri="{FF2B5EF4-FFF2-40B4-BE49-F238E27FC236}">
                    <a16:creationId xmlns:a16="http://schemas.microsoft.com/office/drawing/2014/main" id="{61481921-CAF3-434D-BDB0-B424ACCC794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2040112"/>
                <a:ext cx="10515600" cy="454130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fontAlgn="base"/>
                <a:r>
                  <a:rPr lang="en-GB" sz="2000" b="1" dirty="0"/>
                  <a:t>Sense inventories</a:t>
                </a:r>
                <a:r>
                  <a:rPr lang="en-GB" sz="2000" dirty="0"/>
                  <a:t> of each word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00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200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GB" sz="2000" dirty="0"/>
                  <a:t>  </a:t>
                </a:r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={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,  … , 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}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800" dirty="0"/>
                  <a:t>, where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=|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GB" sz="1800" dirty="0"/>
                  <a:t> the number of senses associated with word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GB" sz="1800" dirty="0"/>
              </a:p>
              <a:p>
                <a:pPr lvl="1" fontAlgn="base"/>
                <a:r>
                  <a:rPr lang="en-GB" sz="1800" dirty="0"/>
                  <a:t>WordNet and </a:t>
                </a:r>
                <a:r>
                  <a:rPr lang="en-GB" sz="1800" dirty="0" err="1"/>
                  <a:t>BabelNet</a:t>
                </a:r>
                <a:r>
                  <a:rPr lang="en-GB" sz="1800" dirty="0"/>
                  <a:t> as knowledge base</a:t>
                </a:r>
              </a:p>
              <a:p>
                <a:pPr lvl="1" fontAlgn="base"/>
                <a:endParaRPr lang="en-GB" sz="800" dirty="0"/>
              </a:p>
              <a:p>
                <a:pPr fontAlgn="base"/>
                <a:r>
                  <a:rPr lang="en-GB" sz="2000" b="1" dirty="0"/>
                  <a:t>Player strategy space </a:t>
                </a:r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l-GR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smtClean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p</m:t>
                        </m:r>
                      </m:sub>
                    </m:sSub>
                    <m:r>
                      <a:rPr lang="en-US" sz="1800" smtClean="0">
                        <a:latin typeface="Cambria Math" panose="02040503050406030204" pitchFamily="18" charset="0"/>
                      </a:rPr>
                      <m:t>={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p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sz="1800" i="1" smtClean="0">
                        <a:latin typeface="Cambria Math" panose="02040503050406030204" pitchFamily="18" charset="0"/>
                      </a:rPr>
                      <m:t> : </m:t>
                    </m:r>
                    <m:nary>
                      <m:naryPr>
                        <m:chr m:val="∑"/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80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𝑝𝑖</m:t>
                            </m:r>
                          </m:sub>
                        </m:sSub>
                      </m:e>
                    </m:nary>
                    <m:r>
                      <a:rPr lang="en-US" sz="1800" smtClean="0">
                        <a:latin typeface="Cambria Math" panose="02040503050406030204" pitchFamily="18" charset="0"/>
                      </a:rPr>
                      <m:t>=1, </m:t>
                    </m:r>
                    <m:r>
                      <m:rPr>
                        <m:sty m:val="p"/>
                      </m:rPr>
                      <a:rPr lang="en-US" sz="180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US" sz="180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pi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≥0 </m:t>
                    </m:r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𝑓𝑜𝑟</m:t>
                    </m:r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US" sz="18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=0,1, …, </m:t>
                    </m:r>
                    <m:r>
                      <m:rPr>
                        <m:sty m:val="p"/>
                      </m:rPr>
                      <a:rPr lang="en-US" sz="18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  <m:r>
                      <a:rPr lang="en-US" sz="180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1800" dirty="0"/>
              </a:p>
              <a:p>
                <a:pPr lvl="1" fontAlgn="base"/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800" dirty="0"/>
                  <a:t>: number of pure strategies of player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sz="1800" dirty="0"/>
                  <a:t> and each component </a:t>
                </a:r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𝑝𝑖</m:t>
                        </m:r>
                      </m:sub>
                    </m:sSub>
                  </m:oMath>
                </a14:m>
                <a:r>
                  <a:rPr lang="en-GB" sz="1800" dirty="0"/>
                  <a:t> : probability that player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1800" dirty="0"/>
                  <a:t> chooses its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𝑡h</m:t>
                    </m:r>
                  </m:oMath>
                </a14:m>
                <a:r>
                  <a:rPr lang="en-GB" sz="1800" dirty="0"/>
                  <a:t> pure strategy</a:t>
                </a:r>
              </a:p>
              <a:p>
                <a:pPr lvl="1" fontAlgn="base"/>
                <a:r>
                  <a:rPr lang="en-GB" sz="1800" dirty="0"/>
                  <a:t>Graphical representation: regular polygon of radius 1, where the distance from the centre to any vertex (mixed strategy) represents the probability associated with a particular word sense (pure strategy) </a:t>
                </a:r>
              </a:p>
              <a:p>
                <a:pPr lvl="1" fontAlgn="base"/>
                <a:endParaRPr lang="en-GB" sz="800" dirty="0"/>
              </a:p>
              <a:p>
                <a:pPr fontAlgn="base"/>
                <a:r>
                  <a:rPr lang="en-GB" sz="2000" b="1" dirty="0"/>
                  <a:t>Unique</a:t>
                </a:r>
                <a:r>
                  <a:rPr lang="en-GB" sz="2000" dirty="0"/>
                  <a:t> </a:t>
                </a:r>
                <a:r>
                  <a:rPr lang="en-GB" sz="2000" b="1" dirty="0"/>
                  <a:t>concepts</a:t>
                </a:r>
                <a:r>
                  <a:rPr lang="en-GB" sz="2000" dirty="0"/>
                  <a:t> in sense inventories </a:t>
                </a:r>
              </a:p>
              <a:p>
                <a:pPr lvl="1" fontAlgn="base"/>
                <a:r>
                  <a:rPr lang="en-GB" sz="1800" dirty="0"/>
                  <a:t>Game space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,   …, </m:t>
                        </m:r>
                        <m:sSub>
                          <m:sSub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18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1800" dirty="0"/>
                  <a:t> , where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GB" sz="1800" dirty="0"/>
                  <a:t> the total number of unique concepts</a:t>
                </a:r>
              </a:p>
              <a:p>
                <a:pPr lvl="1" fontAlgn="base"/>
                <a:r>
                  <a:rPr lang="en-GB" sz="1800" dirty="0"/>
                  <a:t>Assignment of </a:t>
                </a:r>
                <a:r>
                  <a:rPr lang="en-GB" sz="1800" b="1" dirty="0"/>
                  <a:t>probability distribution </a:t>
                </a:r>
                <a:r>
                  <a:rPr lang="en-GB" sz="1800" dirty="0"/>
                  <a:t>over the senses in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80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GB" sz="1800" dirty="0"/>
                  <a:t>for each word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endParaRPr lang="en-GB" sz="3600" dirty="0"/>
              </a:p>
            </p:txBody>
          </p:sp>
        </mc:Choice>
        <mc:Fallback>
          <p:sp>
            <p:nvSpPr>
              <p:cNvPr id="21" name="Content Placeholder 2">
                <a:extLst>
                  <a:ext uri="{FF2B5EF4-FFF2-40B4-BE49-F238E27FC236}">
                    <a16:creationId xmlns:a16="http://schemas.microsoft.com/office/drawing/2014/main" id="{61481921-CAF3-434D-BDB0-B424ACCC79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040112"/>
                <a:ext cx="10515600" cy="4541309"/>
              </a:xfrm>
              <a:prstGeom prst="rect">
                <a:avLst/>
              </a:prstGeom>
              <a:blipFill>
                <a:blip r:embed="rId4"/>
                <a:stretch>
                  <a:fillRect l="-603" t="-1393" b="-1950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Striped Right Arrow 21">
            <a:hlinkClick r:id="rId5" action="ppaction://hlinksldjump"/>
            <a:extLst>
              <a:ext uri="{FF2B5EF4-FFF2-40B4-BE49-F238E27FC236}">
                <a16:creationId xmlns:a16="http://schemas.microsoft.com/office/drawing/2014/main" id="{5F5DFE66-CAE5-4E4A-980A-585D0AFBB500}"/>
              </a:ext>
            </a:extLst>
          </p:cNvPr>
          <p:cNvSpPr/>
          <p:nvPr/>
        </p:nvSpPr>
        <p:spPr>
          <a:xfrm>
            <a:off x="3242041" y="5133090"/>
            <a:ext cx="386367" cy="193183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48297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76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-up of chess pieces on a chessboard">
            <a:extLst>
              <a:ext uri="{FF2B5EF4-FFF2-40B4-BE49-F238E27FC236}">
                <a16:creationId xmlns:a16="http://schemas.microsoft.com/office/drawing/2014/main" id="{765DAB2F-2FA0-0E45-826D-D03C8FF4F0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955" y="-5048"/>
            <a:ext cx="2379004" cy="1579808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608BFA06-2B06-7F45-89BE-C4233C7E6EBD}"/>
              </a:ext>
            </a:extLst>
          </p:cNvPr>
          <p:cNvSpPr txBox="1">
            <a:spLocks/>
          </p:cNvSpPr>
          <p:nvPr/>
        </p:nvSpPr>
        <p:spPr>
          <a:xfrm>
            <a:off x="248406" y="0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Strategy Space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36C0E865-2B48-8E47-B3D7-CD00BCC8522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40113"/>
                <a:ext cx="10515600" cy="4351338"/>
              </a:xfrm>
            </p:spPr>
            <p:txBody>
              <a:bodyPr>
                <a:noAutofit/>
              </a:bodyPr>
              <a:lstStyle/>
              <a:p>
                <a:pPr fontAlgn="base"/>
                <a:r>
                  <a:rPr lang="en-GB" sz="2000" b="1" dirty="0"/>
                  <a:t>System</a:t>
                </a:r>
                <a:r>
                  <a:rPr lang="en-GB" sz="2000" dirty="0"/>
                  <a:t> strategy space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endParaRPr lang="en-GB" sz="2000" dirty="0"/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𝑖h</m:t>
                        </m:r>
                      </m:sub>
                    </m:sSub>
                  </m:oMath>
                </a14:m>
                <a:r>
                  <a:rPr lang="en-GB" sz="1800" dirty="0"/>
                  <a:t> : </a:t>
                </a:r>
                <a:r>
                  <a:rPr lang="en-GB" sz="1800" b="1" dirty="0"/>
                  <a:t>probability</a:t>
                </a:r>
                <a:r>
                  <a:rPr lang="en-GB" sz="1800" dirty="0"/>
                  <a:t> of player to choose its</a:t>
                </a: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𝑡h</m:t>
                    </m:r>
                  </m:oMath>
                </a14:m>
                <a:r>
                  <a:rPr lang="en-GB" sz="1800" dirty="0"/>
                  <a:t> pure strategy to play</a:t>
                </a:r>
              </a:p>
              <a:p>
                <a:pPr lvl="1" fontAlgn="base"/>
                <a:r>
                  <a:rPr lang="en-GB" sz="1800" b="1" dirty="0"/>
                  <a:t>Uniform</a:t>
                </a:r>
                <a:r>
                  <a:rPr lang="en-GB" sz="1800" dirty="0"/>
                  <a:t> distribution </a:t>
                </a:r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𝑖h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sSup>
                              <m:sSup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"/>
                                    <m:endChr m:val="|"/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R" sz="1800">
                                        <a:latin typeface="Cambria Math" panose="02040503050406030204" pitchFamily="18" charset="0"/>
                                      </a:rPr>
                                      <m:t>​</m:t>
                                    </m:r>
                                    <m:sSub>
                                      <m:sSubPr>
                                        <m:ctrlP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</a:rPr>
                                          <m:t>𝑀</m:t>
                                        </m:r>
                                      </m:e>
                                      <m:sub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</m:s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   , 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𝑠𝑒𝑛𝑠𝑒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0,  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GB" sz="1600" dirty="0"/>
              </a:p>
              <a:p>
                <a:pPr lvl="2" fontAlgn="base"/>
                <a:r>
                  <a:rPr lang="en-GB" sz="1600" dirty="0"/>
                  <a:t>unsupervised learning: no prior knowledge</a:t>
                </a:r>
              </a:p>
              <a:p>
                <a:pPr lvl="2" fontAlgn="base"/>
                <a:endParaRPr lang="en-GB" sz="1600" dirty="0"/>
              </a:p>
              <a:p>
                <a:pPr lvl="1" fontAlgn="base"/>
                <a:r>
                  <a:rPr lang="en-GB" sz="1800" b="1" dirty="0"/>
                  <a:t>Geometric</a:t>
                </a:r>
                <a:r>
                  <a:rPr lang="en-GB" sz="1800" dirty="0"/>
                  <a:t> distribution</a:t>
                </a:r>
              </a:p>
              <a:p>
                <a:pPr lvl="2" fontAlgn="base"/>
                <a:r>
                  <a:rPr lang="en-GB" sz="1600" dirty="0"/>
                  <a:t>semi-supervised learning: exploits information from prior knowledge </a:t>
                </a:r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𝑖h</m:t>
                        </m:r>
                      </m:sub>
                    </m:sSub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sSup>
                              <m:sSup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d>
                              </m:e>
                              <m:sup>
                                <m:sSub>
                                  <m:sSub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sub>
                                </m:sSub>
                              </m:sup>
                            </m:s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,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𝑠𝑒𝑛𝑠𝑒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0,  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/>
                  <a:t>  </a:t>
                </a:r>
              </a:p>
              <a:p>
                <a:pPr lvl="3" fontAlgn="base">
                  <a:buFont typeface="Wingdings" pitchFamily="2" charset="2"/>
                  <a:buChar char="ü"/>
                </a:pPr>
                <a:r>
                  <a:rPr lang="en-GB" sz="1400" dirty="0"/>
                  <a:t>higher probability on senses that have a high frequency</a:t>
                </a:r>
              </a:p>
              <a:p>
                <a:pPr lvl="2" fontAlgn="base"/>
                <a:endParaRPr lang="en-GB" sz="1200" dirty="0"/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𝑖h</m:t>
                        </m:r>
                      </m:sub>
                    </m:sSub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60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sSup>
                              <m:sSup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d>
                              </m:e>
                              <m:sup>
                                <m:sSub>
                                  <m:sSubPr>
                                    <m:ctrlP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𝑜</m:t>
                                    </m:r>
                                  </m:sub>
                                </m:sSub>
                              </m:sup>
                            </m:s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,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𝑠𝑒𝑛𝑠𝑒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𝑐𝑙𝑢𝑠𝑡𝑒𝑟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0,  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/>
                  <a:t> </a:t>
                </a:r>
              </a:p>
              <a:p>
                <a:pPr lvl="3" fontAlgn="base">
                  <a:buFont typeface="Wingdings" pitchFamily="2" charset="2"/>
                  <a:buChar char="ü"/>
                </a:pPr>
                <a:r>
                  <a:rPr lang="en-GB" sz="1400" dirty="0"/>
                  <a:t> equal probability to the senses belonging to a determined cluster</a:t>
                </a:r>
                <a:endParaRPr lang="en-GB" sz="1600" dirty="0"/>
              </a:p>
            </p:txBody>
          </p:sp>
        </mc:Choice>
        <mc:Fallback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36C0E865-2B48-8E47-B3D7-CD00BCC852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40113"/>
                <a:ext cx="10515600" cy="4351338"/>
              </a:xfrm>
              <a:blipFill>
                <a:blip r:embed="rId4"/>
                <a:stretch>
                  <a:fillRect l="-603" t="-6395" b="-38372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5817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 hidden="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C664535E-1F0D-7541-BCF5-585F901D1D1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84193" y="875887"/>
                <a:ext cx="8119591" cy="5106221"/>
              </a:xfrm>
            </p:spPr>
            <p:txBody>
              <a:bodyPr>
                <a:noAutofit/>
              </a:bodyPr>
              <a:lstStyle/>
              <a:p>
                <a:pPr fontAlgn="base"/>
                <a:r>
                  <a:rPr lang="en-GB" sz="1800" dirty="0"/>
                  <a:t>Sense similarity matrix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b="1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GB" sz="1800" dirty="0"/>
              </a:p>
              <a:p>
                <a:pPr lvl="1" fontAlgn="base"/>
                <a:r>
                  <a:rPr lang="en-GB" sz="1600" dirty="0"/>
                  <a:t>Pairwise similarity among senses in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sz="1600" dirty="0"/>
                  <a:t>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/>
                  <a:t>partial payoff matrices of each game</a:t>
                </a:r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𝑠𝑠𝑖𝑚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  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 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</m:oMath>
                </a14:m>
                <a:endParaRPr lang="en-GB" sz="1800" dirty="0"/>
              </a:p>
              <a:p>
                <a:pPr lvl="1" fontAlgn="base"/>
                <a:endParaRPr lang="en-GB" sz="1800" dirty="0"/>
              </a:p>
              <a:p>
                <a:pPr fontAlgn="base"/>
                <a:r>
                  <a:rPr lang="en-GB" sz="1800" dirty="0"/>
                  <a:t>Partial payoff matrix: </a:t>
                </a:r>
              </a:p>
              <a:p>
                <a:pPr lvl="1" fontAlgn="base"/>
                <a:r>
                  <a:rPr lang="en-GB" sz="1600" dirty="0"/>
                  <a:t>Games played between two words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/>
                  <a:t>  </a:t>
                </a:r>
              </a:p>
              <a:p>
                <a:pPr lvl="1" fontAlgn="base"/>
                <a:r>
                  <a:rPr lang="en-GB" sz="1600" dirty="0"/>
                  <a:t>Dimension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 |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GB" sz="1600" dirty="0"/>
                  <a:t> ,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1600" dirty="0"/>
                  <a:t> : cardinality of senses set of word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US" sz="1600" b="0" dirty="0"/>
              </a:p>
              <a:p>
                <a:pPr lvl="1" fontAlgn="base"/>
                <a:endParaRPr lang="en-GB" sz="1600" dirty="0"/>
              </a:p>
              <a:p>
                <a:pPr fontAlgn="base"/>
                <a:r>
                  <a:rPr lang="en-US" sz="1800" dirty="0"/>
                  <a:t>Semantic </a:t>
                </a:r>
                <a:r>
                  <a:rPr lang="en-GB" sz="1800" dirty="0"/>
                  <a:t>similarity</a:t>
                </a:r>
              </a:p>
              <a:p>
                <a:pPr lvl="1" fontAlgn="base"/>
                <a:r>
                  <a:rPr lang="en-GB" sz="1600" dirty="0"/>
                  <a:t>Relations of likeness ( “is-a” )</a:t>
                </a:r>
              </a:p>
              <a:p>
                <a:pPr lvl="1" fontAlgn="base"/>
                <a:r>
                  <a:rPr lang="en-GB" sz="1600" dirty="0"/>
                  <a:t>wup: path length among two senses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l-GR" sz="1600" dirty="0"/>
              </a:p>
              <a:p>
                <a:pPr lvl="2" fontAlgn="base"/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𝑠𝑠𝑖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𝑤𝑢𝑝</m:t>
                        </m:r>
                      </m:sub>
                    </m:sSub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,  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=2∗</m:t>
                    </m:r>
                    <m:f>
                      <m:f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𝑚𝑠𝑎</m:t>
                            </m:r>
                          </m:e>
                        </m:d>
                      </m:num>
                      <m:den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den>
                    </m:f>
                    <m:r>
                      <a:rPr lang="en-US" sz="1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400" b="0" i="1" dirty="0">
                  <a:latin typeface="Cambria Math" panose="02040503050406030204" pitchFamily="18" charset="0"/>
                </a:endParaRPr>
              </a:p>
              <a:p>
                <a:pPr lvl="2" fontAlgn="base"/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𝑚𝑠𝑎</m:t>
                    </m:r>
                    <m:r>
                      <a:rPr lang="en-US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/>
                  <a:t>: “most specific ancestor”</a:t>
                </a:r>
              </a:p>
              <a:p>
                <a:pPr lvl="1" fontAlgn="base"/>
                <a:r>
                  <a:rPr lang="en-GB" sz="1600" dirty="0" err="1"/>
                  <a:t>jcn</a:t>
                </a:r>
                <a:r>
                  <a:rPr lang="en-GB" sz="1600" dirty="0"/>
                  <a:t> measure: corpus statistics and structural properties</a:t>
                </a:r>
                <a:endParaRPr lang="en-US" sz="1600" dirty="0"/>
              </a:p>
              <a:p>
                <a:pPr lvl="2" fontAlgn="base"/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𝑠𝑠𝑖</m:t>
                    </m:r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𝑗𝑐𝑛</m:t>
                        </m:r>
                      </m:sub>
                    </m:sSub>
                    <m:d>
                      <m:d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,  </m:t>
                        </m:r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1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𝐼𝐶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𝐼𝐶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−2 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𝐼𝐶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𝑚𝑠𝑎</m:t>
                        </m:r>
                      </m:e>
                    </m:d>
                    <m:r>
                      <a:rPr lang="en-US" sz="1400" i="1">
                        <a:latin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𝑚𝑠𝑎</m:t>
                            </m:r>
                          </m:e>
                        </m:d>
                      </m:num>
                      <m:den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𝑑𝑒𝑝𝑡h</m:t>
                        </m:r>
                        <m:d>
                          <m:d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den>
                    </m:f>
                  </m:oMath>
                </a14:m>
                <a:endParaRPr lang="en-US" sz="1400" i="1" dirty="0">
                  <a:latin typeface="Cambria Math" panose="02040503050406030204" pitchFamily="18" charset="0"/>
                </a:endParaRPr>
              </a:p>
              <a:p>
                <a:pPr lvl="2" fontAlgn="base"/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𝐼𝐶</m:t>
                    </m:r>
                    <m:d>
                      <m:d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r>
                      <m:rPr>
                        <m:sty m:val="p"/>
                      </m:rP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log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)) </m:t>
                    </m:r>
                  </m:oMath>
                </a14:m>
                <a:endParaRPr lang="en-GB" sz="1400" dirty="0"/>
              </a:p>
            </p:txBody>
          </p:sp>
        </mc:Choice>
        <mc:Fallback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C664535E-1F0D-7541-BCF5-585F901D1D1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84193" y="875887"/>
                <a:ext cx="8119591" cy="5106221"/>
              </a:xfrm>
              <a:blipFill>
                <a:blip r:embed="rId3"/>
                <a:stretch>
                  <a:fillRect l="-312" t="-1493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8CA27D-F4AE-7C4C-B5D7-A6DA65E97C76}"/>
              </a:ext>
            </a:extLst>
          </p:cNvPr>
          <p:cNvCxnSpPr>
            <a:cxnSpLocks/>
          </p:cNvCxnSpPr>
          <p:nvPr/>
        </p:nvCxnSpPr>
        <p:spPr>
          <a:xfrm>
            <a:off x="3162585" y="2162583"/>
            <a:ext cx="0" cy="2532831"/>
          </a:xfrm>
          <a:prstGeom prst="line">
            <a:avLst/>
          </a:prstGeom>
          <a:ln>
            <a:solidFill>
              <a:srgbClr val="021D9A">
                <a:alpha val="87000"/>
              </a:srgb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00DF6DD8-3987-FD44-A5F7-B9ABE8E44085}"/>
              </a:ext>
            </a:extLst>
          </p:cNvPr>
          <p:cNvSpPr txBox="1">
            <a:spLocks/>
          </p:cNvSpPr>
          <p:nvPr/>
        </p:nvSpPr>
        <p:spPr>
          <a:xfrm>
            <a:off x="-49298" y="2970753"/>
            <a:ext cx="2984405" cy="9164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000">
                <a:solidFill>
                  <a:srgbClr val="021D9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Payoff</a:t>
            </a:r>
            <a:endParaRPr lang="en-US" sz="4000" dirty="0">
              <a:solidFill>
                <a:srgbClr val="021D9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445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9298" y="2970753"/>
            <a:ext cx="2984405" cy="916487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021D9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Payoff</a:t>
            </a:r>
          </a:p>
        </p:txBody>
      </p:sp>
      <p:cxnSp>
        <p:nvCxnSpPr>
          <p:cNvPr id="10" name="Straight Connector 9" hidden="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8CA27D-F4AE-7C4C-B5D7-A6DA65E97C76}"/>
              </a:ext>
            </a:extLst>
          </p:cNvPr>
          <p:cNvCxnSpPr>
            <a:cxnSpLocks/>
          </p:cNvCxnSpPr>
          <p:nvPr/>
        </p:nvCxnSpPr>
        <p:spPr>
          <a:xfrm>
            <a:off x="3162585" y="2162583"/>
            <a:ext cx="0" cy="2532831"/>
          </a:xfrm>
          <a:prstGeom prst="line">
            <a:avLst/>
          </a:prstGeom>
          <a:ln>
            <a:solidFill>
              <a:srgbClr val="021D9A">
                <a:alpha val="87000"/>
              </a:srgb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3804B7E2-A842-9847-96D9-ED49869344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17542" y="1250672"/>
                <a:ext cx="7858340" cy="4356651"/>
              </a:xfrm>
            </p:spPr>
            <p:txBody>
              <a:bodyPr>
                <a:noAutofit/>
              </a:bodyPr>
              <a:lstStyle/>
              <a:p>
                <a:pPr fontAlgn="base"/>
                <a:r>
                  <a:rPr lang="en-GB" sz="1800" dirty="0"/>
                  <a:t>Semantic relatedness</a:t>
                </a:r>
              </a:p>
              <a:p>
                <a:pPr lvl="1" fontAlgn="base"/>
                <a:r>
                  <a:rPr lang="en-GB" sz="1800" dirty="0"/>
                  <a:t>Similarity among the definitions of two concepts </a:t>
                </a:r>
              </a:p>
              <a:p>
                <a:pPr lvl="1" fontAlgn="base"/>
                <a:r>
                  <a:rPr lang="en-GB" sz="1800" dirty="0"/>
                  <a:t>Wider range of relations ( “is-a-part-of”,  “is-the-opposite-of” )</a:t>
                </a:r>
              </a:p>
              <a:p>
                <a:pPr lvl="1" fontAlgn="base"/>
                <a:r>
                  <a:rPr lang="en-GB" sz="1800" dirty="0"/>
                  <a:t>Definitions derived from glosses of the </a:t>
                </a:r>
                <a:r>
                  <a:rPr lang="en-GB" sz="1800" dirty="0" err="1"/>
                  <a:t>synsets</a:t>
                </a:r>
                <a:r>
                  <a:rPr lang="en-GB" sz="1800" dirty="0"/>
                  <a:t> in WordNet</a:t>
                </a:r>
              </a:p>
              <a:p>
                <a:pPr lvl="1" fontAlgn="base"/>
                <a:r>
                  <a:rPr lang="en-GB" sz="1800" dirty="0"/>
                  <a:t>Co-occurrence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,  … , 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𝑛𝑖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sz="1800" dirty="0"/>
                  <a:t> ,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800" dirty="0"/>
                  <a:t>: concept,           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GB" sz="1800" dirty="0"/>
                  <a:t> : word gloss occurrences, </a:t>
                </a: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GB" sz="1800" dirty="0"/>
                  <a:t> : total words</a:t>
                </a:r>
              </a:p>
              <a:p>
                <a:pPr lvl="1" fontAlgn="base"/>
                <a:r>
                  <a:rPr lang="en-GB" sz="1800" dirty="0"/>
                  <a:t>Cosine similarity </a:t>
                </a:r>
              </a:p>
              <a:p>
                <a:pPr lvl="2" fontAlgn="base"/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𝑠𝑖𝑚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,  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⁡</m:t>
                    </m:r>
                    <m:r>
                      <a:rPr lang="el-GR" sz="16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1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begChr m:val="‖"/>
                            <m:endChr m:val="‖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  <m:r>
                      <a:rPr lang="en-US" sz="1600" i="1">
                        <a:latin typeface="Cambria Math" panose="02040503050406030204" pitchFamily="18" charset="0"/>
                      </a:rPr>
                      <m:t>,   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/>
                  <a:t>: concepts </a:t>
                </a:r>
              </a:p>
              <a:p>
                <a:pPr lvl="2" fontAlgn="base"/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GB" sz="1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𝑗𝑖</m:t>
                                </m:r>
                              </m:sub>
                            </m:sSub>
                          </m:e>
                        </m:nary>
                      </m:e>
                    </m:rad>
                  </m:oMath>
                </a14:m>
                <a:endParaRPr lang="en-GB" sz="1600" dirty="0"/>
              </a:p>
              <a:p>
                <a:pPr lvl="2" fontAlgn="base"/>
                <a:r>
                  <a:rPr lang="en-GB" sz="1600" dirty="0"/>
                  <a:t>cosine of the angle</a:t>
                </a:r>
                <a:r>
                  <a:rPr lang="el-GR" sz="1600" dirty="0"/>
                  <a:t> </a:t>
                </a:r>
                <a14:m>
                  <m:oMath xmlns:m="http://schemas.openxmlformats.org/officeDocument/2006/math">
                    <m:r>
                      <a:rPr lang="el-GR" sz="16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sz="1600" dirty="0"/>
                  <a:t> between the two co-occurrence vectors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i="1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GB" sz="1600" dirty="0"/>
              </a:p>
              <a:p>
                <a:pPr lvl="1" fontAlgn="base"/>
                <a:r>
                  <a:rPr lang="en-GB" sz="1800" dirty="0"/>
                  <a:t>4 variations (construction of vectors)</a:t>
                </a:r>
              </a:p>
              <a:p>
                <a:pPr lvl="2" fontAlgn="base"/>
                <a:r>
                  <a:rPr lang="en-GB" sz="1600" dirty="0"/>
                  <a:t>Difference in co-occurrence calculation, corpus use and relation source</a:t>
                </a:r>
              </a:p>
              <a:p>
                <a:pPr lvl="2" fontAlgn="base"/>
                <a:r>
                  <a:rPr lang="en-GB" sz="1600" dirty="0" err="1"/>
                  <a:t>tf-idf</a:t>
                </a:r>
                <a:r>
                  <a:rPr lang="en-GB" sz="1600" dirty="0"/>
                  <a:t>, </a:t>
                </a:r>
                <a:r>
                  <a:rPr lang="en-GB" sz="1600" dirty="0" err="1"/>
                  <a:t>tf-idf_ext</a:t>
                </a:r>
                <a:r>
                  <a:rPr lang="en-GB" sz="1600" dirty="0"/>
                  <a:t>, </a:t>
                </a:r>
                <a:r>
                  <a:rPr lang="en-GB" sz="1600" dirty="0" err="1"/>
                  <a:t>vec</a:t>
                </a:r>
                <a:r>
                  <a:rPr lang="en-GB" sz="1600" dirty="0"/>
                  <a:t> and </a:t>
                </a:r>
                <a:r>
                  <a:rPr lang="en-GB" sz="1600" dirty="0" err="1"/>
                  <a:t>vec_ext</a:t>
                </a:r>
                <a:endParaRPr lang="en-GB" sz="1600" dirty="0"/>
              </a:p>
            </p:txBody>
          </p:sp>
        </mc:Choice>
        <mc:Fallback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3804B7E2-A842-9847-96D9-ED49869344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17542" y="1250672"/>
                <a:ext cx="7858340" cy="4356651"/>
              </a:xfrm>
              <a:blipFill>
                <a:blip r:embed="rId3"/>
                <a:stretch>
                  <a:fillRect l="-484" t="-1453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45903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Dynamics &amp; Sense Classification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5">
              <a:lumMod val="75000"/>
              <a:alpha val="2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7132AA70-431F-5643-93EC-1C9D3CD3A7C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55614" y="1513002"/>
                <a:ext cx="6377769" cy="4930246"/>
              </a:xfrm>
            </p:spPr>
            <p:txBody>
              <a:bodyPr anchor="ctr">
                <a:normAutofit/>
              </a:bodyPr>
              <a:lstStyle/>
              <a:p>
                <a:pPr fontAlgn="base"/>
                <a:r>
                  <a:rPr lang="en-GB" sz="1500" dirty="0"/>
                  <a:t>Computation of the Nash </a:t>
                </a:r>
                <a:r>
                  <a:rPr lang="en-GB" sz="1500" dirty="0" err="1"/>
                  <a:t>equilibr</a:t>
                </a:r>
                <a:r>
                  <a:rPr lang="en-US" sz="1500" dirty="0" err="1"/>
                  <a:t>ium</a:t>
                </a:r>
                <a:endParaRPr lang="en-GB" sz="1500" dirty="0"/>
              </a:p>
              <a:p>
                <a:pPr lvl="1" fontAlgn="base"/>
                <a:r>
                  <a:rPr lang="en-GB" sz="1500" dirty="0"/>
                  <a:t>Expected </a:t>
                </a:r>
                <a:r>
                  <a:rPr lang="en-GB" sz="1500" b="1" dirty="0"/>
                  <a:t>fitness of sense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5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500" dirty="0"/>
                  <a:t>( word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5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500" dirty="0"/>
                  <a:t>)</a:t>
                </a:r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500" b="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sup>
                        </m:sSup>
                      </m:e>
                    </m:d>
                    <m:r>
                      <a:rPr lang="en-US" sz="1500" b="0" i="1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supHide m:val="on"/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500" b="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sz="1500" b="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>
                          <m:sSubPr>
                            <m:ctrlPr>
                              <a:rPr lang="en-US" sz="1500" b="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1500" b="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500" b="0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r>
                                  <a:rPr lang="en-US" sz="1500" b="0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𝑍</m:t>
                                    </m:r>
                                  </m:e>
                                  <m:sub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r>
                                  <a:rPr lang="en-US" sz="1500" b="0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500" b="0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</m:e>
                          <m:sub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GB" sz="1500" dirty="0"/>
                  <a:t> 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sz="1500" dirty="0"/>
                  <a:t> the neighbours (context) of word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sz="1500" dirty="0"/>
                  <a:t> </a:t>
                </a:r>
              </a:p>
              <a:p>
                <a:pPr lvl="2" fontAlgn="base"/>
                <a:r>
                  <a:rPr lang="en-US" sz="1500" dirty="0"/>
                  <a:t>Pure strategy </a:t>
                </a:r>
                <a14:m>
                  <m:oMath xmlns:m="http://schemas.openxmlformats.org/officeDocument/2006/math">
                    <m:r>
                      <a:rPr lang="en-US" sz="15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5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5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500" b="0" dirty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p>
                  </m:oMath>
                </a14:m>
                <a:endParaRPr lang="en-US" sz="1500" b="0" dirty="0"/>
              </a:p>
              <a:p>
                <a:pPr lvl="2" fontAlgn="base"/>
                <a:r>
                  <a:rPr lang="en-GB" sz="1500" dirty="0"/>
                  <a:t>Similarity with word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sz="1500" dirty="0"/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endParaRPr lang="en-US" sz="1500" b="0" dirty="0"/>
              </a:p>
              <a:p>
                <a:pPr lvl="2" fontAlgn="base"/>
                <a:r>
                  <a:rPr lang="en-GB" sz="1500" dirty="0"/>
                  <a:t>Similarities among senses of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500" b="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500" b="0" i="1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5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500" dirty="0"/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GB" sz="1500" dirty="0"/>
                  <a:t> </a:t>
                </a:r>
              </a:p>
              <a:p>
                <a:pPr lvl="2" fontAlgn="base"/>
                <a:r>
                  <a:rPr lang="en-GB" sz="1500" dirty="0"/>
                  <a:t>Sense preference of word </a:t>
                </a:r>
                <a14:m>
                  <m:oMath xmlns:m="http://schemas.openxmlformats.org/officeDocument/2006/math">
                    <m:r>
                      <a:rPr lang="en-US" sz="1500" i="1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GB" sz="1500" dirty="0"/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GB" sz="1500" dirty="0"/>
              </a:p>
              <a:p>
                <a:pPr marL="914400" lvl="2" indent="0" fontAlgn="base">
                  <a:buNone/>
                </a:pPr>
                <a:endParaRPr lang="en-GB" sz="1500" dirty="0"/>
              </a:p>
              <a:p>
                <a:pPr lvl="1" fontAlgn="base"/>
                <a:r>
                  <a:rPr lang="en-GB" sz="1500" dirty="0"/>
                  <a:t>Average </a:t>
                </a:r>
                <a:r>
                  <a:rPr lang="en-GB" sz="1500" b="1" dirty="0"/>
                  <a:t>fitness of population </a:t>
                </a:r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500" i="1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supHide m:val="on"/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5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en-US" sz="1500" b="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1500" b="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bSup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</m:e>
                              <m:sub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GB" sz="1500" dirty="0"/>
              </a:p>
              <a:p>
                <a:pPr marL="914400" lvl="2" indent="0" fontAlgn="base">
                  <a:buNone/>
                </a:pPr>
                <a:endParaRPr lang="en-GB" sz="1500" dirty="0"/>
              </a:p>
              <a:p>
                <a:pPr lvl="1" fontAlgn="base"/>
                <a:r>
                  <a:rPr lang="en-GB" sz="1500" b="1" dirty="0"/>
                  <a:t>Replicator Dynamics Equation </a:t>
                </a:r>
              </a:p>
              <a:p>
                <a:pPr lvl="2" fontAlgn="base"/>
                <a14:m>
                  <m:oMath xmlns:m="http://schemas.openxmlformats.org/officeDocument/2006/math">
                    <m:sSubSup>
                      <m:sSubSup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  <m:d>
                      <m:d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US" sz="1500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h</m:t>
                        </m:r>
                      </m:sup>
                    </m:sSubSup>
                    <m:d>
                      <m:d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500" b="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1500" b="0" i="1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15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sz="1500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sup>
                            </m:sSup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den>
                    </m:f>
                  </m:oMath>
                </a14:m>
                <a:r>
                  <a:rPr lang="en-GB" sz="1500" dirty="0"/>
                  <a:t> , </a:t>
                </a:r>
                <a14:m>
                  <m:oMath xmlns:m="http://schemas.openxmlformats.org/officeDocument/2006/math">
                    <m:r>
                      <a:rPr lang="en-GB" sz="15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sz="15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5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5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GB" sz="1500" dirty="0"/>
              </a:p>
              <a:p>
                <a:pPr lvl="2" fontAlgn="base"/>
                <a:r>
                  <a:rPr lang="en-GB" sz="1500" dirty="0"/>
                  <a:t>Models the change in sense frequency</a:t>
                </a:r>
              </a:p>
              <a:p>
                <a:pPr lvl="2" fontAlgn="base"/>
                <a:r>
                  <a:rPr lang="en-GB" sz="1500" dirty="0"/>
                  <a:t>Depends on performance → measured relatively to the average fitness of population</a:t>
                </a:r>
              </a:p>
            </p:txBody>
          </p:sp>
        </mc:Choice>
        <mc:Fallback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7132AA70-431F-5643-93EC-1C9D3CD3A7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55614" y="1513002"/>
                <a:ext cx="6377769" cy="4930246"/>
              </a:xfrm>
              <a:blipFill>
                <a:blip r:embed="rId3"/>
                <a:stretch>
                  <a:fillRect l="-398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67824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Dynamics &amp; Sense Classification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5">
              <a:lumMod val="75000"/>
              <a:alpha val="2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01782" y="1488316"/>
                <a:ext cx="6728618" cy="4666263"/>
              </a:xfrm>
            </p:spPr>
            <p:txBody>
              <a:bodyPr anchor="ctr">
                <a:noAutofit/>
              </a:bodyPr>
              <a:lstStyle/>
              <a:p>
                <a:pPr fontAlgn="base"/>
                <a:r>
                  <a:rPr lang="en-GB" sz="2000" dirty="0">
                    <a:solidFill>
                      <a:schemeClr val="tx1"/>
                    </a:solidFill>
                  </a:rPr>
                  <a:t>Classification</a:t>
                </a:r>
              </a:p>
              <a:p>
                <a:pPr lvl="1" fontAlgn="base"/>
                <a:r>
                  <a:rPr lang="en-GB" sz="1800" dirty="0">
                    <a:solidFill>
                      <a:schemeClr val="tx1"/>
                    </a:solidFill>
                  </a:rPr>
                  <a:t>Unique strategy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8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18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GB" sz="1800" i="1" dirty="0">
                    <a:solidFill>
                      <a:schemeClr val="tx1"/>
                    </a:solidFill>
                  </a:rPr>
                  <a:t> </a:t>
                </a:r>
                <a:r>
                  <a:rPr lang="en-GB" sz="1800" dirty="0">
                    <a:solidFill>
                      <a:schemeClr val="tx1"/>
                    </a:solidFill>
                  </a:rPr>
                  <a:t> each word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endParaRPr lang="en-GB" sz="1800" dirty="0">
                  <a:solidFill>
                    <a:schemeClr val="tx1"/>
                  </a:solidFill>
                </a:endParaRPr>
              </a:p>
              <a:p>
                <a:pPr lvl="1" fontAlgn="base"/>
                <a:endParaRPr lang="en-GB" sz="1600" dirty="0">
                  <a:solidFill>
                    <a:schemeClr val="tx1"/>
                  </a:solidFill>
                </a:endParaRPr>
              </a:p>
              <a:p>
                <a:pPr lvl="1" fontAlgn="base"/>
                <a:r>
                  <a:rPr lang="en-GB" sz="1800" dirty="0">
                    <a:solidFill>
                      <a:schemeClr val="tx1"/>
                    </a:solidFill>
                  </a:rPr>
                  <a:t>The strategy with the highest probability is chosen </a:t>
                </a:r>
              </a:p>
              <a:p>
                <a:pPr lvl="2" fontAlgn="base"/>
                <a14:m>
                  <m:oMath xmlns:m="http://schemas.openxmlformats.org/officeDocument/2006/math">
                    <m:sSub>
                      <m:sSubPr>
                        <m:ctrlPr>
                          <a:rPr lang="el-GR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𝑎𝑟𝑔𝑚𝑎𝑥</m:t>
                    </m:r>
                    <m:d>
                      <m:dPr>
                        <m:ctrlP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16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𝑖h</m:t>
                            </m:r>
                          </m:sub>
                        </m:sSub>
                        <m: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US" sz="1600" dirty="0">
                    <a:solidFill>
                      <a:schemeClr val="tx1"/>
                    </a:solidFill>
                  </a:rPr>
                  <a:t> , where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6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=1, 2, …, </m:t>
                    </m:r>
                    <m:d>
                      <m:dPr>
                        <m:begChr m:val="|"/>
                        <m:endChr m:val="|"/>
                        <m:ctrlP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sz="1600" b="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|"/>
                        <m:endChr m:val="|"/>
                        <m:ctrlP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en-US" sz="1600" dirty="0">
                    <a:solidFill>
                      <a:schemeClr val="tx1"/>
                    </a:solidFill>
                  </a:rPr>
                  <a:t> total number of senses</a:t>
                </a:r>
                <a:endParaRPr lang="en-GB" sz="1600" dirty="0">
                  <a:solidFill>
                    <a:schemeClr val="tx1"/>
                  </a:solidFill>
                </a:endParaRPr>
              </a:p>
              <a:p>
                <a:pPr lvl="2" fontAlgn="base"/>
                <a:r>
                  <a:rPr lang="en-GB" sz="1600" dirty="0">
                    <a:solidFill>
                      <a:schemeClr val="tx1"/>
                    </a:solidFill>
                  </a:rPr>
                  <a:t>Each word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GB" sz="1600" dirty="0">
                    <a:solidFill>
                      <a:schemeClr val="tx1"/>
                    </a:solidFill>
                  </a:rPr>
                  <a:t> is mapped to exactly one sense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endParaRPr lang="en-US" sz="1400" dirty="0">
                  <a:solidFill>
                    <a:schemeClr val="tx1"/>
                  </a:solidFill>
                </a:endParaRPr>
              </a:p>
              <a:p>
                <a:pPr lvl="2" fontAlgn="base"/>
                <a:endParaRPr lang="en-GB" sz="1600" dirty="0">
                  <a:solidFill>
                    <a:schemeClr val="tx1"/>
                  </a:solidFill>
                </a:endParaRPr>
              </a:p>
              <a:p>
                <a:pPr lvl="1" fontAlgn="base"/>
                <a:r>
                  <a:rPr lang="en-GB" sz="1800" dirty="0">
                    <a:solidFill>
                      <a:schemeClr val="tx1"/>
                    </a:solidFill>
                  </a:rPr>
                  <a:t>Word fails to be disambiguated</a:t>
                </a:r>
              </a:p>
              <a:p>
                <a:pPr lvl="2" fontAlgn="base"/>
                <a:r>
                  <a:rPr lang="en-GB" sz="1600" dirty="0">
                    <a:solidFill>
                      <a:schemeClr val="tx1"/>
                    </a:solidFill>
                  </a:rPr>
                  <a:t>Unable to update its strategy space</a:t>
                </a:r>
              </a:p>
              <a:p>
                <a:pPr lvl="2" fontAlgn="base"/>
                <a:r>
                  <a:rPr lang="en-GB" sz="1600" dirty="0">
                    <a:solidFill>
                      <a:schemeClr val="tx1"/>
                    </a:solidFill>
                  </a:rPr>
                  <a:t>Strategy space initialized with a uniform distribution </a:t>
                </a:r>
              </a:p>
              <a:p>
                <a:pPr lvl="3" fontAlgn="base"/>
                <a:r>
                  <a:rPr lang="en-GB" sz="1600" dirty="0">
                    <a:solidFill>
                      <a:schemeClr val="tx1"/>
                    </a:solidFill>
                  </a:rPr>
                  <a:t>Zero entry payoff ( no similar senses with co-players)</a:t>
                </a:r>
              </a:p>
              <a:p>
                <a:pPr lvl="3" fontAlgn="base"/>
                <a:r>
                  <a:rPr lang="en-GB" sz="1600" dirty="0">
                    <a:solidFill>
                      <a:schemeClr val="tx1"/>
                    </a:solidFill>
                  </a:rPr>
                  <a:t>Not connected with other nodes in the graph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01782" y="1488316"/>
                <a:ext cx="6728618" cy="4666263"/>
              </a:xfrm>
              <a:blipFill>
                <a:blip r:embed="rId3"/>
                <a:stretch>
                  <a:fillRect l="-565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33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6" name="Rectangle 25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" y="917002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 Dynamics &amp; </a:t>
            </a:r>
            <a:b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Sense Classification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076" name="Picture 4" descr="page22image36076992">
            <a:extLst>
              <a:ext uri="{FF2B5EF4-FFF2-40B4-BE49-F238E27FC236}">
                <a16:creationId xmlns:a16="http://schemas.microsoft.com/office/drawing/2014/main" id="{06681976-B8E8-AD41-BFE7-1E7F0911A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88027" y="121934"/>
            <a:ext cx="6132281" cy="6593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rved Left Arrow 3">
            <a:hlinkClick r:id="rId4" action="ppaction://hlinksldjump"/>
            <a:extLst>
              <a:ext uri="{FF2B5EF4-FFF2-40B4-BE49-F238E27FC236}">
                <a16:creationId xmlns:a16="http://schemas.microsoft.com/office/drawing/2014/main" id="{AA413E7C-E7DB-4F4F-9030-FF87666B984C}"/>
              </a:ext>
            </a:extLst>
          </p:cNvPr>
          <p:cNvSpPr/>
          <p:nvPr/>
        </p:nvSpPr>
        <p:spPr>
          <a:xfrm>
            <a:off x="11717866" y="6383867"/>
            <a:ext cx="246607" cy="33191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488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33982" y="2379346"/>
                <a:ext cx="9724031" cy="3683358"/>
              </a:xfrm>
            </p:spPr>
            <p:txBody>
              <a:bodyPr anchor="ctr">
                <a:normAutofit lnSpcReduction="10000"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Two data sets to evaluate our algorithm in different scenarios </a:t>
                </a:r>
              </a:p>
              <a:p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From each data set</a:t>
                </a:r>
              </a:p>
              <a:p>
                <a:pPr lvl="1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50 different data sets</a:t>
                </a:r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 to</a:t>
                </a:r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 simulate a situation in which the system must work on texts of different sizes and on different domains</a:t>
                </a:r>
              </a:p>
              <a:p>
                <a:pPr lvl="1"/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parameters that will be tuned</a:t>
                </a:r>
              </a:p>
              <a:p>
                <a:pPr lvl="1" fontAlgn="base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Association, similarity and relatedness measures to weight the similarity among word and senses</a:t>
                </a:r>
              </a:p>
              <a:p>
                <a:pPr lvl="1" fontAlgn="base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-gram graph to increase the weights of near words (proximity)</a:t>
                </a:r>
              </a:p>
              <a:p>
                <a:pPr lvl="1" fontAlgn="base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𝑝</m:t>
                    </m:r>
                  </m:oMath>
                </a14:m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 of the geometric distribution used by their semi-supervised system </a:t>
                </a:r>
              </a:p>
              <a:p>
                <a:endParaRPr lang="el-GR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33982" y="2379346"/>
                <a:ext cx="9724031" cy="3683358"/>
              </a:xfrm>
              <a:blipFill>
                <a:blip r:embed="rId3"/>
                <a:stretch>
                  <a:fillRect l="-391" t="-4467" r="-130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itle 1">
            <a:extLst>
              <a:ext uri="{FF2B5EF4-FFF2-40B4-BE49-F238E27FC236}">
                <a16:creationId xmlns:a16="http://schemas.microsoft.com/office/drawing/2014/main" id="{66C3B410-005A-0044-917D-43BBE8332A2A}"/>
              </a:ext>
            </a:extLst>
          </p:cNvPr>
          <p:cNvSpPr txBox="1">
            <a:spLocks/>
          </p:cNvSpPr>
          <p:nvPr/>
        </p:nvSpPr>
        <p:spPr>
          <a:xfrm>
            <a:off x="248406" y="0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Parameter Tuning</a:t>
            </a:r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952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E87CAE-D271-481B-BF01-2C010B66DA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33982" y="2379346"/>
                <a:ext cx="9724031" cy="3683358"/>
              </a:xfrm>
            </p:spPr>
            <p:txBody>
              <a:bodyPr anchor="ctr">
                <a:normAutofit fontScale="92500" lnSpcReduction="10000"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GB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Association, Semantic &amp; Relatedness Measures </a:t>
                </a:r>
              </a:p>
              <a:p>
                <a:pPr lvl="1"/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relatedness measures perform significantly better than the semantic similarity measures</a:t>
                </a:r>
              </a:p>
              <a:p>
                <a:pPr lvl="1"/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Particularly suitable measures for the algorithm</a:t>
                </a:r>
              </a:p>
              <a:p>
                <a:pPr lvl="2"/>
                <a:r>
                  <a:rPr lang="en-US" sz="17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mdice</a:t>
                </a:r>
                <a:r>
                  <a:rPr lang="en-US" sz="17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lvl="2"/>
                <a:r>
                  <a:rPr lang="en-US" sz="17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Tf-idf</a:t>
                </a:r>
                <a:endParaRPr lang="en-US" sz="17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>
                  <a:buFont typeface="Wingdings" panose="05000000000000000000" pitchFamily="2" charset="2"/>
                  <a:buChar char="Ø"/>
                </a:pPr>
                <a:endParaRPr lang="en-US" sz="19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  <m:r>
                      <a:rPr lang="en-US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- gram Graph</a:t>
                </a:r>
              </a:p>
              <a:p>
                <a:pPr lvl="1"/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Highest results on both data sets using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 = 5 (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  <m:r>
                      <a:rPr lang="en-US" sz="19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nearest </a:t>
                </a:r>
                <a:r>
                  <a:rPr lang="en-US" sz="19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neighbours</a:t>
                </a:r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lvl="1"/>
                <a:endParaRPr lang="en-US" sz="19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Geometric Distribution:</a:t>
                </a:r>
              </a:p>
              <a:p>
                <a:pPr lvl="1"/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Best results obtained with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𝑝</m:t>
                    </m:r>
                    <m:r>
                      <a:rPr lang="en-US" sz="19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=0.4</m:t>
                    </m:r>
                  </m:oMath>
                </a14:m>
                <a:r>
                  <a:rPr lang="en-US" sz="19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E87CAE-D271-481B-BF01-2C010B66DA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33982" y="2379346"/>
                <a:ext cx="9724031" cy="3683358"/>
              </a:xfrm>
              <a:blipFill>
                <a:blip r:embed="rId3"/>
                <a:stretch>
                  <a:fillRect l="-260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itle 1">
            <a:extLst>
              <a:ext uri="{FF2B5EF4-FFF2-40B4-BE49-F238E27FC236}">
                <a16:creationId xmlns:a16="http://schemas.microsoft.com/office/drawing/2014/main" id="{DC03103E-1BFF-374B-A847-D1BC7E22CA9D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8043071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Parameter Tuning</a:t>
            </a:r>
            <a:r>
              <a:rPr lang="el-GR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738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346177D-ADC4-4968-B747-5CFCD390B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Workflow">
            <a:extLst>
              <a:ext uri="{FF2B5EF4-FFF2-40B4-BE49-F238E27FC236}">
                <a16:creationId xmlns:a16="http://schemas.microsoft.com/office/drawing/2014/main" id="{E7C7D915-A3C6-4989-BCD2-6AE9C07B81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6983" y="1490916"/>
            <a:ext cx="3876165" cy="387616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B3F46636-EB75-B145-9016-5CA6C70978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22432" y="1228697"/>
                <a:ext cx="7450283" cy="4400601"/>
              </a:xfrm>
            </p:spPr>
            <p:txBody>
              <a:bodyPr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Results are provided as </a:t>
                </a:r>
                <a:r>
                  <a:rPr lang="en-GB" sz="1600" dirty="0"/>
                  <a:t>balanced F-score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 ) measure </a:t>
                </a: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>
                  <a:lnSpc>
                    <a:spcPct val="1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: determines the weighted harmonic mean of precision and recall</a:t>
                </a:r>
              </a:p>
              <a:p>
                <a:pPr lvl="1">
                  <a:lnSpc>
                    <a:spcPct val="1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  <m:r>
                      <a:rPr lang="en-US" sz="1600" b="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=2 ∙ </m:t>
                    </m:r>
                    <m:f>
                      <m:fPr>
                        <m:ctrlP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𝑝𝑟𝑒𝑐𝑖𝑠𝑖𝑜𝑛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 ∙ 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𝑟𝑒𝑐𝑎𝑙𝑙</m:t>
                        </m:r>
                      </m:num>
                      <m:den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𝑝𝑟𝑒𝑐𝑖𝑠𝑖𝑜𝑛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 + </m:t>
                        </m:r>
                        <m:r>
                          <a:rPr lang="en-US" sz="1600" b="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𝑟𝑒𝑐𝑎𝑙𝑙</m:t>
                        </m:r>
                      </m:den>
                    </m:f>
                    <m:r>
                      <a:rPr lang="en-US" sz="1600" b="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sz="16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× 100 </m:t>
                    </m:r>
                  </m:oMath>
                </a14:m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 ( % )  </a:t>
                </a:r>
              </a:p>
              <a:p>
                <a:pPr lvl="1">
                  <a:lnSpc>
                    <a:spcPct val="100000"/>
                  </a:lnSpc>
                </a:pP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Evaluation based on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Experiments with WordNet as Knowledge base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best performance on nouns on all the data sets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Low results on verbs on all data sets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use of prior knowledge is beneficial in general domain data sets</a:t>
                </a:r>
              </a:p>
              <a:p>
                <a:pPr lvl="2">
                  <a:lnSpc>
                    <a:spcPct val="100000"/>
                  </a:lnSpc>
                  <a:buFont typeface="Wingdings" panose="05000000000000000000" pitchFamily="2" charset="2"/>
                  <a:buChar char="Ø"/>
                </a:pPr>
                <a:endParaRPr 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Experiments with </a:t>
                </a:r>
                <a:r>
                  <a:rPr lang="en-US" sz="1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BabelNet</a:t>
                </a: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 as Knowledge base 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We used </a:t>
                </a:r>
                <a:r>
                  <a:rPr lang="en-US" sz="1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BabelNet</a:t>
                </a: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collect the sense inventories of each word to be disambiguated and NASARI to obtain the semantic representation of each sense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This data set contains highly ambiguous mentions</a:t>
                </a: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endParaRPr>
              </a:p>
            </p:txBody>
          </p:sp>
        </mc:Choice>
        <mc:Fallback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B3F46636-EB75-B145-9016-5CA6C70978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22432" y="1228697"/>
                <a:ext cx="7450283" cy="4400601"/>
              </a:xfrm>
              <a:blipFill>
                <a:blip r:embed="rId5"/>
                <a:stretch>
                  <a:fillRect l="-341" t="-287" b="-1724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0844A943-BF79-4FEA-ABB1-3BD54D236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90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437CC72-F4A8-4DC3-AFAB-D22C482C8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6B06DF3-5C48-E245-83A5-98C8953FB318}"/>
              </a:ext>
            </a:extLst>
          </p:cNvPr>
          <p:cNvSpPr txBox="1">
            <a:spLocks/>
          </p:cNvSpPr>
          <p:nvPr/>
        </p:nvSpPr>
        <p:spPr>
          <a:xfrm>
            <a:off x="248406" y="0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Evaluation set-up</a:t>
            </a:r>
          </a:p>
        </p:txBody>
      </p:sp>
    </p:spTree>
    <p:extLst>
      <p:ext uri="{BB962C8B-B14F-4D97-AF65-F5344CB8AC3E}">
        <p14:creationId xmlns:p14="http://schemas.microsoft.com/office/powerpoint/2010/main" val="728749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183" y="2970752"/>
            <a:ext cx="3494362" cy="916487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021D9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cxnSp>
        <p:nvCxnSpPr>
          <p:cNvPr id="10" name="Straight Connector 9" hidden="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8CA27D-F4AE-7C4C-B5D7-A6DA65E97C76}"/>
              </a:ext>
            </a:extLst>
          </p:cNvPr>
          <p:cNvCxnSpPr>
            <a:cxnSpLocks/>
          </p:cNvCxnSpPr>
          <p:nvPr/>
        </p:nvCxnSpPr>
        <p:spPr>
          <a:xfrm>
            <a:off x="3878799" y="2162581"/>
            <a:ext cx="0" cy="2532831"/>
          </a:xfrm>
          <a:prstGeom prst="line">
            <a:avLst/>
          </a:prstGeom>
          <a:ln>
            <a:solidFill>
              <a:srgbClr val="021D9A">
                <a:alpha val="87000"/>
              </a:srgb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2974946-24F5-3949-B9B7-D55FAEA6B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358" y="1763783"/>
            <a:ext cx="6988081" cy="3330428"/>
          </a:xfrm>
        </p:spPr>
        <p:txBody>
          <a:bodyPr>
            <a:normAutofit lnSpcReduction="10000"/>
          </a:bodyPr>
          <a:lstStyle/>
          <a:p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New model 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for Word Sense Disambiguation (WSD) formulated in terms of evolutionary game theory </a:t>
            </a:r>
          </a:p>
          <a:p>
            <a:endParaRPr lang="el-G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Word Sense Disambiguation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: the task of identifying the intended meaning of a word based on the context in which it appears</a:t>
            </a:r>
          </a:p>
          <a:p>
            <a:endParaRPr lang="el-G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There is a </a:t>
            </a:r>
            <a:r>
              <a:rPr lang="en-GB" sz="2000" i="1" dirty="0">
                <a:latin typeface="Arial" panose="020B0604020202020204" pitchFamily="34" charset="0"/>
                <a:cs typeface="Arial" panose="020B0604020202020204" pitchFamily="34" charset="0"/>
              </a:rPr>
              <a:t>financial institution 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near the </a:t>
            </a:r>
            <a:r>
              <a:rPr lang="en-GB" sz="2000" i="1" dirty="0">
                <a:latin typeface="Arial" panose="020B0604020202020204" pitchFamily="34" charset="0"/>
                <a:cs typeface="Arial" panose="020B0604020202020204" pitchFamily="34" charset="0"/>
              </a:rPr>
              <a:t>river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bank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pPr lvl="1">
              <a:buFont typeface="Wingdings" pitchFamily="2" charset="2"/>
              <a:buChar char="§"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Financial sense</a:t>
            </a:r>
          </a:p>
          <a:p>
            <a:pPr lvl="1">
              <a:buFont typeface="Wingdings" pitchFamily="2" charset="2"/>
              <a:buChar char="§"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Naturalistic sense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l-G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l-G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93338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75D01A0-723C-E84F-A5BC-B0D4DDB9E434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9748118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ED89357-F2D6-FB4E-8252-317C4AD9AD64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94937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 to state-of-the-art algorithms</a:t>
            </a:r>
          </a:p>
          <a:p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CA14CCB1-7360-0042-9095-76EF2E0D0D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3249456"/>
              </p:ext>
            </p:extLst>
          </p:nvPr>
        </p:nvGraphicFramePr>
        <p:xfrm>
          <a:off x="719345" y="2041554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6147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75D01A0-723C-E84F-A5BC-B0D4DDB9E434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9748118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ED89357-F2D6-FB4E-8252-317C4AD9AD64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94937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 to state-of-the-art algorithms</a:t>
            </a:r>
          </a:p>
          <a:p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510CD1-DD85-A34B-8787-4E69028BC0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3"/>
          <a:stretch/>
        </p:blipFill>
        <p:spPr>
          <a:xfrm>
            <a:off x="7299745" y="2486509"/>
            <a:ext cx="4521115" cy="3461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9423D4-2DA9-9949-BE30-7C09E770EF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"/>
          <a:stretch/>
        </p:blipFill>
        <p:spPr>
          <a:xfrm>
            <a:off x="248405" y="2486508"/>
            <a:ext cx="6680200" cy="346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49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D34143FE-67A3-4AAB-A59F-52018ACFAD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4870246"/>
              </p:ext>
            </p:extLst>
          </p:nvPr>
        </p:nvGraphicFramePr>
        <p:xfrm>
          <a:off x="957261" y="1757791"/>
          <a:ext cx="10277477" cy="49178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5" name="Title 1">
            <a:extLst>
              <a:ext uri="{FF2B5EF4-FFF2-40B4-BE49-F238E27FC236}">
                <a16:creationId xmlns:a16="http://schemas.microsoft.com/office/drawing/2014/main" id="{AF261196-DCB4-7441-8D3E-6B17DA668F9C}"/>
              </a:ext>
            </a:extLst>
          </p:cNvPr>
          <p:cNvSpPr txBox="1">
            <a:spLocks/>
          </p:cNvSpPr>
          <p:nvPr/>
        </p:nvSpPr>
        <p:spPr>
          <a:xfrm>
            <a:off x="248405" y="0"/>
            <a:ext cx="8043071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7135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C472C37-20E2-5A44-A25A-B988DFFEC8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097"/>
                    </a14:imgEffect>
                    <a14:imgEffect>
                      <a14:saturation sat="20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76" b="7879"/>
          <a:stretch/>
        </p:blipFill>
        <p:spPr>
          <a:xfrm>
            <a:off x="-1" y="-30"/>
            <a:ext cx="12192000" cy="6855958"/>
          </a:xfrm>
          <a:prstGeom prst="rect">
            <a:avLst/>
          </a:prstGeom>
        </p:spPr>
      </p:pic>
      <p:sp>
        <p:nvSpPr>
          <p:cNvPr id="1028" name="Freeform: Shape 72" hidden="1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gradFill flip="none" rotWithShape="1">
            <a:gsLst>
              <a:gs pos="34500">
                <a:srgbClr val="081D1B"/>
              </a:gs>
              <a:gs pos="22000">
                <a:srgbClr val="0B1F1D">
                  <a:alpha val="46000"/>
                </a:srgbClr>
              </a:gs>
              <a:gs pos="0">
                <a:srgbClr val="081D1B">
                  <a:alpha val="39000"/>
                </a:srgbClr>
              </a:gs>
              <a:gs pos="45000">
                <a:srgbClr val="0B1F1D">
                  <a:alpha val="0"/>
                </a:srgbClr>
              </a:gs>
              <a:gs pos="99000">
                <a:srgbClr val="081D1B">
                  <a:alpha val="56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FFBC43-4F86-2A40-977B-E0C6696405B6}"/>
              </a:ext>
            </a:extLst>
          </p:cNvPr>
          <p:cNvSpPr txBox="1"/>
          <p:nvPr/>
        </p:nvSpPr>
        <p:spPr>
          <a:xfrm>
            <a:off x="2738202" y="3043228"/>
            <a:ext cx="67155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tx1">
                    <a:alpha val="96000"/>
                  </a:schemeClr>
                </a:solidFill>
                <a:effectLst>
                  <a:glow rad="381000">
                    <a:srgbClr val="0C242A">
                      <a:alpha val="82000"/>
                    </a:srgbClr>
                  </a:glow>
                  <a:outerShdw blurRad="50800" dist="38100" dir="13500000" algn="br" rotWithShape="0">
                    <a:prstClr val="black">
                      <a:alpha val="40000"/>
                    </a:prstClr>
                  </a:outerShdw>
                  <a:reflection blurRad="50800" stA="18000" endPos="58000" dist="50800" dir="5400000" sy="-100000" algn="bl" rotWithShape="0"/>
                </a:effectLst>
              </a:rPr>
              <a:t>Thank</a:t>
            </a:r>
            <a:r>
              <a:rPr lang="en-GB" sz="4000" dirty="0">
                <a:solidFill>
                  <a:schemeClr val="tx1">
                    <a:alpha val="96000"/>
                  </a:schemeClr>
                </a:solidFill>
                <a:effectLst>
                  <a:glow rad="381000">
                    <a:srgbClr val="0C242A">
                      <a:alpha val="82000"/>
                    </a:srgbClr>
                  </a:glow>
                  <a:reflection blurRad="50800" stA="18000" endPos="58000" dist="508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4400" b="1" dirty="0">
                <a:solidFill>
                  <a:schemeClr val="tx1">
                    <a:alpha val="96000"/>
                  </a:schemeClr>
                </a:solidFill>
                <a:effectLst>
                  <a:glow rad="381000">
                    <a:srgbClr val="0C242A">
                      <a:alpha val="82000"/>
                    </a:srgbClr>
                  </a:glow>
                  <a:outerShdw blurRad="50800" dist="38100" dir="13500000" algn="br" rotWithShape="0">
                    <a:prstClr val="black">
                      <a:alpha val="40000"/>
                    </a:prstClr>
                  </a:outerShdw>
                  <a:reflection blurRad="50800" stA="18000" endPos="58000" dist="50800" dir="5400000" sy="-100000" algn="bl" rotWithShape="0"/>
                </a:effectLst>
              </a:rPr>
              <a:t>you</a:t>
            </a:r>
            <a:endParaRPr lang="en-GR" sz="4400" b="1" dirty="0">
              <a:solidFill>
                <a:schemeClr val="tx1">
                  <a:alpha val="96000"/>
                </a:schemeClr>
              </a:solidFill>
              <a:effectLst>
                <a:glow rad="381000">
                  <a:srgbClr val="0C242A">
                    <a:alpha val="82000"/>
                  </a:srgbClr>
                </a:glow>
                <a:outerShdw blurRad="50800" dist="38100" dir="13500000" algn="br" rotWithShape="0">
                  <a:prstClr val="black">
                    <a:alpha val="40000"/>
                  </a:prstClr>
                </a:outerShdw>
                <a:reflection blurRad="50800" stA="18000" endPos="58000" dist="508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639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C472C37-20E2-5A44-A25A-B988DFFEC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097"/>
                    </a14:imgEffect>
                    <a14:imgEffect>
                      <a14:saturation sat="20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76" b="7879"/>
          <a:stretch/>
        </p:blipFill>
        <p:spPr>
          <a:xfrm>
            <a:off x="-1" y="-30"/>
            <a:ext cx="12192000" cy="6855958"/>
          </a:xfrm>
          <a:prstGeom prst="rect">
            <a:avLst/>
          </a:prstGeom>
        </p:spPr>
      </p:pic>
      <p:sp>
        <p:nvSpPr>
          <p:cNvPr id="1028" name="Freeform: Shape 72" hidden="1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gradFill flip="none" rotWithShape="1">
            <a:gsLst>
              <a:gs pos="34500">
                <a:srgbClr val="081D1B"/>
              </a:gs>
              <a:gs pos="22000">
                <a:srgbClr val="0B1F1D">
                  <a:alpha val="46000"/>
                </a:srgbClr>
              </a:gs>
              <a:gs pos="0">
                <a:srgbClr val="081D1B">
                  <a:alpha val="39000"/>
                </a:srgbClr>
              </a:gs>
              <a:gs pos="45000">
                <a:srgbClr val="0B1F1D">
                  <a:alpha val="0"/>
                </a:srgbClr>
              </a:gs>
              <a:gs pos="99000">
                <a:srgbClr val="081D1B">
                  <a:alpha val="56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D3F571-FD8D-D043-9C1F-84CCB2CD6062}"/>
              </a:ext>
            </a:extLst>
          </p:cNvPr>
          <p:cNvSpPr txBox="1"/>
          <p:nvPr/>
        </p:nvSpPr>
        <p:spPr>
          <a:xfrm>
            <a:off x="957325" y="3042619"/>
            <a:ext cx="10277348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M902</a:t>
            </a:r>
            <a:r>
              <a:rPr lang="el-GR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l-GR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Βασικές Μαθηματικές Έννοιες στη Γλωσσική Τεχνολογία</a:t>
            </a:r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el-GR" b="1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l-GR" b="1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l-GR" b="1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Kylafi Christina-Theano</a:t>
            </a:r>
            <a:r>
              <a:rPr lang="el-GR" dirty="0">
                <a:solidFill>
                  <a:schemeClr val="tx1">
                    <a:lumMod val="95000"/>
                  </a:schemeClr>
                </a:solidFill>
              </a:rPr>
              <a:t> </a:t>
            </a:r>
          </a:p>
          <a:p>
            <a:pPr algn="ctr"/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Piriasi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Juliana</a:t>
            </a:r>
          </a:p>
          <a:p>
            <a:pPr algn="ctr"/>
            <a:endParaRPr lang="en-US" b="1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M.Sc. in Language Technology</a:t>
            </a:r>
            <a:endParaRPr lang="en-GR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l-GR" sz="2000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R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Informatics and Telecommunications</a:t>
            </a:r>
            <a:r>
              <a:rPr lang="el-GR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endParaRPr lang="en-GR" sz="16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R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National and Kapodistrian University of Athens</a:t>
            </a:r>
            <a:endParaRPr lang="el-GR" sz="16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l-GR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  <a:endParaRPr lang="en-GR" sz="1600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1600" dirty="0">
                <a:solidFill>
                  <a:schemeClr val="tx1">
                    <a:lumMod val="50000"/>
                  </a:schemeClr>
                </a:solidFill>
              </a:rPr>
              <a:t>Institute for Language and Speech Processing,</a:t>
            </a:r>
          </a:p>
          <a:p>
            <a:pPr algn="ctr"/>
            <a:r>
              <a:rPr lang="en-GR" sz="1600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“Athena” Research Center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94AF469-2E81-844D-A14B-0A1ADF1FCF19}"/>
              </a:ext>
            </a:extLst>
          </p:cNvPr>
          <p:cNvGrpSpPr/>
          <p:nvPr/>
        </p:nvGrpSpPr>
        <p:grpSpPr>
          <a:xfrm>
            <a:off x="2623254" y="570760"/>
            <a:ext cx="6945491" cy="1459518"/>
            <a:chOff x="1895242" y="705426"/>
            <a:chExt cx="7392026" cy="15875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4D6437E-1780-D24A-971C-2016E4B6CC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95242" y="705426"/>
              <a:ext cx="3289300" cy="15875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C772E93-8FD6-3D4B-A127-86075E38A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69757" y="705426"/>
              <a:ext cx="1533471" cy="158527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24EF74C-C8FE-2346-825C-7F2770AA2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88443" y="863064"/>
              <a:ext cx="1798825" cy="1427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72442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 hidden="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5A13746-7B62-6145-9508-FB2D0722CE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358" y="1158290"/>
            <a:ext cx="7946524" cy="4795624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Approaches based 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Learning models 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Supervised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Unsupervised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Semi-supervised </a:t>
            </a:r>
          </a:p>
          <a:p>
            <a:pPr marL="1371600" lvl="3" indent="0">
              <a:buNone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Techniques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Heuristic</a:t>
            </a:r>
          </a:p>
          <a:p>
            <a:pPr lvl="3">
              <a:buFont typeface="Wingdings" panose="05000000000000000000" pitchFamily="2" charset="2"/>
              <a:buChar char="Ø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Algorithms 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Graph-based </a:t>
            </a:r>
          </a:p>
          <a:p>
            <a:pPr lvl="3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Knowledge-based</a:t>
            </a:r>
          </a:p>
          <a:p>
            <a:pPr lvl="1">
              <a:buFont typeface="Wingdings" pitchFamily="2" charset="2"/>
              <a:buChar char="ü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itchFamily="2" charset="2"/>
              <a:buChar char="ü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Remain on the surface of the word, compromising the coherence of the data to be analyzed</a:t>
            </a:r>
          </a:p>
          <a:p>
            <a:pPr marL="1828800" lvl="4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3">
              <a:buFont typeface="Wingdings" panose="05000000000000000000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               </a:t>
            </a:r>
          </a:p>
          <a:p>
            <a:pPr marL="971550" lvl="1" indent="-514350">
              <a:buFont typeface="+mj-lt"/>
              <a:buAutoNum type="arabicPeriod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l-GR" sz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971741-5866-7C4E-B9AB-3945F681FB58}"/>
              </a:ext>
            </a:extLst>
          </p:cNvPr>
          <p:cNvSpPr txBox="1">
            <a:spLocks/>
          </p:cNvSpPr>
          <p:nvPr/>
        </p:nvSpPr>
        <p:spPr>
          <a:xfrm>
            <a:off x="233183" y="2970752"/>
            <a:ext cx="3494362" cy="9164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>
                <a:solidFill>
                  <a:srgbClr val="021D9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79314B-5680-5F4C-AD2B-2D1483233D2D}"/>
              </a:ext>
            </a:extLst>
          </p:cNvPr>
          <p:cNvCxnSpPr>
            <a:cxnSpLocks/>
          </p:cNvCxnSpPr>
          <p:nvPr/>
        </p:nvCxnSpPr>
        <p:spPr>
          <a:xfrm>
            <a:off x="3878799" y="2162581"/>
            <a:ext cx="0" cy="2532831"/>
          </a:xfrm>
          <a:prstGeom prst="line">
            <a:avLst/>
          </a:prstGeom>
          <a:ln>
            <a:solidFill>
              <a:srgbClr val="021D9A">
                <a:alpha val="87000"/>
              </a:srgb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319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E93DDB-ADB4-8D49-BB40-D417EC2B7F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6" t="33240" r="-408" b="29872"/>
          <a:stretch/>
        </p:blipFill>
        <p:spPr>
          <a:xfrm>
            <a:off x="902825" y="717630"/>
            <a:ext cx="10347767" cy="14346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Theory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70709" y="2738914"/>
                <a:ext cx="10750731" cy="3933172"/>
              </a:xfrm>
            </p:spPr>
            <p:txBody>
              <a:bodyPr>
                <a:normAutofit fontScale="92500" lnSpcReduction="10000"/>
              </a:bodyPr>
              <a:lstStyle/>
              <a:p>
                <a:pPr fontAlgn="base"/>
                <a:r>
                  <a:rPr lang="en-GB" sz="1600" dirty="0">
                    <a:solidFill>
                      <a:srgbClr val="000000"/>
                    </a:solidFill>
                  </a:rPr>
                  <a:t>Mathematical approach to study the interaction between two or more individuals</a:t>
                </a: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Outcome → </a:t>
                </a:r>
                <a:r>
                  <a:rPr lang="en-GB" sz="1400" dirty="0">
                    <a:solidFill>
                      <a:srgbClr val="000000"/>
                    </a:solidFill>
                  </a:rPr>
                  <a:t>benefits and costs depend on the strategies of each other</a:t>
                </a: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Players </a:t>
                </a:r>
                <a14:m>
                  <m:oMath xmlns:m="http://schemas.openxmlformats.org/officeDocument/2006/math">
                    <m:r>
                      <a:rPr lang="en-US" sz="14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14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14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GB" sz="1400">
                            <a:solidFill>
                              <a:srgbClr val="000000"/>
                            </a:solidFill>
                          </a:rPr>
                          <m:t>1, .., </m:t>
                        </m:r>
                        <m:r>
                          <m:rPr>
                            <m:nor/>
                          </m:rPr>
                          <a:rPr lang="en-GB" sz="1400">
                            <a:solidFill>
                              <a:srgbClr val="000000"/>
                            </a:solidFill>
                          </a:rPr>
                          <m:t>n</m:t>
                        </m:r>
                      </m:e>
                    </m:d>
                    <m:r>
                      <a:rPr lang="el-GR" sz="14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14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1400" b="1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1400" b="1" dirty="0">
                    <a:solidFill>
                      <a:srgbClr val="000000"/>
                    </a:solidFill>
                  </a:rPr>
                  <a:t> </a:t>
                </a:r>
                <a:r>
                  <a:rPr lang="en-US" sz="1400" dirty="0">
                    <a:solidFill>
                      <a:srgbClr val="000000"/>
                    </a:solidFill>
                  </a:rPr>
                  <a:t>total number of players</a:t>
                </a:r>
                <a:endParaRPr lang="en-US" sz="1400" b="1" dirty="0">
                  <a:solidFill>
                    <a:srgbClr val="000000"/>
                  </a:solidFill>
                </a:endParaRP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Pure player strategy set</a:t>
                </a:r>
                <a:r>
                  <a:rPr lang="en-GB" sz="14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a:rPr lang="en-US" sz="14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sz="1400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4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4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… , </m:t>
                    </m:r>
                    <m:sSub>
                      <m:sSubPr>
                        <m:ctrlP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sz="1400" b="1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} </m:t>
                    </m:r>
                  </m:oMath>
                </a14:m>
                <a:r>
                  <a:rPr lang="en-US" sz="1400" dirty="0">
                    <a:solidFill>
                      <a:srgbClr val="000000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14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sz="1400" b="1" dirty="0">
                    <a:solidFill>
                      <a:srgbClr val="000000"/>
                    </a:solidFill>
                  </a:rPr>
                  <a:t> </a:t>
                </a:r>
                <a:r>
                  <a:rPr lang="en-US" sz="1400" dirty="0">
                    <a:solidFill>
                      <a:srgbClr val="000000"/>
                    </a:solidFill>
                  </a:rPr>
                  <a:t>: total number of strategies</a:t>
                </a:r>
                <a:endParaRPr lang="en-US" sz="1400" b="1" dirty="0">
                  <a:solidFill>
                    <a:srgbClr val="000000"/>
                  </a:solidFill>
                </a:endParaRP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Mixed player strategy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4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a:rPr lang="en-US" sz="14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={</m:t>
                    </m:r>
                    <m:r>
                      <a:rPr lang="en-US" sz="1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11</m:t>
                        </m:r>
                      </m:sub>
                    </m:sSub>
                    <m:r>
                      <a:rPr lang="en-US" sz="14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14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 b="0" i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sz="14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12</m:t>
                        </m:r>
                      </m:sub>
                    </m:sSub>
                    <m:r>
                      <a:rPr lang="en-US" sz="1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…, </m:t>
                    </m:r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4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sz="14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m:rPr>
                            <m:sty m:val="p"/>
                          </m:rPr>
                          <a:rPr lang="en-US" sz="14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sub>
                    </m:sSub>
                    <m:r>
                      <a:rPr lang="en-US" sz="14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4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GB" sz="1400" dirty="0">
                    <a:solidFill>
                      <a:srgbClr val="000000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GB" sz="1400" dirty="0">
                    <a:solidFill>
                      <a:srgbClr val="000000"/>
                    </a:solidFill>
                  </a:rPr>
                  <a:t> : probability of player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>
                    <a:solidFill>
                      <a:srgbClr val="000000"/>
                    </a:solidFill>
                  </a:rPr>
                  <a:t>to choose its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𝑡h</m:t>
                    </m:r>
                  </m:oMath>
                </a14:m>
                <a:r>
                  <a:rPr lang="en-GB" sz="1400" dirty="0">
                    <a:solidFill>
                      <a:srgbClr val="000000"/>
                    </a:solidFill>
                  </a:rPr>
                  <a:t> pure strategy </a:t>
                </a: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Utility</a:t>
                </a:r>
                <a:r>
                  <a:rPr lang="en-GB" sz="1400" dirty="0">
                    <a:solidFill>
                      <a:srgbClr val="000000"/>
                    </a:solidFill>
                  </a:rPr>
                  <a:t> function</a:t>
                </a:r>
                <a:r>
                  <a:rPr lang="en-US" sz="14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:</m:t>
                    </m:r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 …  × </m:t>
                    </m:r>
                    <m:sSub>
                      <m:sSubPr>
                        <m:ctrlP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endParaRPr lang="en-GB" sz="1400" dirty="0">
                  <a:solidFill>
                    <a:srgbClr val="000000"/>
                  </a:solidFill>
                </a:endParaRPr>
              </a:p>
              <a:p>
                <a:pPr lvl="2" fontAlgn="base"/>
                <a:r>
                  <a:rPr lang="en-GB" sz="1200" dirty="0">
                    <a:solidFill>
                      <a:srgbClr val="000000"/>
                    </a:solidFill>
                  </a:rPr>
                  <a:t>strategies → payoffs</a:t>
                </a:r>
              </a:p>
              <a:p>
                <a:pPr lvl="2" fontAlgn="base"/>
                <a:r>
                  <a:rPr lang="en-GB" sz="1200" dirty="0"/>
                  <a:t>combination of strategies played by all players </a:t>
                </a:r>
              </a:p>
              <a:p>
                <a:pPr lvl="2" fontAlgn="base"/>
                <a:endParaRPr lang="en-GB" sz="1200" dirty="0">
                  <a:solidFill>
                    <a:srgbClr val="000000"/>
                  </a:solidFill>
                </a:endParaRPr>
              </a:p>
              <a:p>
                <a:pPr fontAlgn="base"/>
                <a:r>
                  <a:rPr lang="en-GB" sz="1600" b="1" dirty="0">
                    <a:solidFill>
                      <a:srgbClr val="000000"/>
                    </a:solidFill>
                  </a:rPr>
                  <a:t>Classical game theory VS Evolutionary game theory</a:t>
                </a:r>
                <a:r>
                  <a:rPr lang="en-GB" sz="1600" dirty="0">
                    <a:solidFill>
                      <a:srgbClr val="000000"/>
                    </a:solidFill>
                  </a:rPr>
                  <a:t> </a:t>
                </a: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Static</a:t>
                </a:r>
                <a:r>
                  <a:rPr lang="en-GB" sz="1400" dirty="0">
                    <a:solidFill>
                      <a:srgbClr val="000000"/>
                    </a:solidFill>
                  </a:rPr>
                  <a:t> VS </a:t>
                </a:r>
                <a:r>
                  <a:rPr lang="en-GB" sz="1400" b="1" dirty="0">
                    <a:solidFill>
                      <a:srgbClr val="000000"/>
                    </a:solidFill>
                  </a:rPr>
                  <a:t>Dynamic</a:t>
                </a:r>
                <a:r>
                  <a:rPr lang="en-GB" sz="1400" dirty="0">
                    <a:solidFill>
                      <a:srgbClr val="000000"/>
                    </a:solidFill>
                  </a:rPr>
                  <a:t> strategies</a:t>
                </a:r>
              </a:p>
              <a:p>
                <a:pPr lvl="1" fontAlgn="base"/>
                <a:r>
                  <a:rPr lang="en-GB" sz="1400" b="1" dirty="0">
                    <a:solidFill>
                      <a:srgbClr val="000000"/>
                    </a:solidFill>
                  </a:rPr>
                  <a:t>Evolutionary game theory </a:t>
                </a:r>
                <a:r>
                  <a:rPr lang="en-US" sz="14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GB" sz="1400" dirty="0">
                    <a:solidFill>
                      <a:srgbClr val="000000"/>
                    </a:solidFill>
                  </a:rPr>
                  <a:t> dynamics of strategy change through repeated games</a:t>
                </a:r>
              </a:p>
              <a:p>
                <a:pPr lvl="1" fontAlgn="base"/>
                <a:endParaRPr lang="en-GB" sz="1400" dirty="0">
                  <a:solidFill>
                    <a:srgbClr val="000000"/>
                  </a:solidFill>
                </a:endParaRPr>
              </a:p>
              <a:p>
                <a:pPr fontAlgn="base"/>
                <a:r>
                  <a:rPr lang="en-GB" sz="1600" b="1" dirty="0">
                    <a:solidFill>
                      <a:srgbClr val="000000"/>
                    </a:solidFill>
                  </a:rPr>
                  <a:t>Nash equilibrium →</a:t>
                </a:r>
                <a:r>
                  <a:rPr lang="en-GB" sz="1600" dirty="0">
                    <a:solidFill>
                      <a:srgbClr val="000000"/>
                    </a:solidFill>
                  </a:rPr>
                  <a:t> set of strategy profiles in which each strategy is a best response to the strategy of the co-players and no player has the incentive to deviate from their decision ( changing strategy </a:t>
                </a:r>
                <a14:m>
                  <m:oMath xmlns:m="http://schemas.openxmlformats.org/officeDocument/2006/math">
                    <m:r>
                      <a:rPr lang="en-GB" sz="1800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↛</m:t>
                    </m:r>
                  </m:oMath>
                </a14:m>
                <a:r>
                  <a:rPr lang="en-GB" sz="1600" b="1" dirty="0">
                    <a:solidFill>
                      <a:srgbClr val="000000"/>
                    </a:solidFill>
                  </a:rPr>
                  <a:t> </a:t>
                </a:r>
                <a:r>
                  <a:rPr lang="en-GB" sz="1600" dirty="0">
                    <a:solidFill>
                      <a:srgbClr val="000000"/>
                    </a:solidFill>
                  </a:rPr>
                  <a:t>payoff increase )</a:t>
                </a:r>
              </a:p>
              <a:p>
                <a:r>
                  <a:rPr lang="en-GB" sz="1600" b="1" dirty="0">
                    <a:solidFill>
                      <a:srgbClr val="000000"/>
                    </a:solidFill>
                  </a:rPr>
                  <a:t>Payoff</a:t>
                </a:r>
                <a:r>
                  <a:rPr lang="en-GB" sz="1600" dirty="0">
                    <a:solidFill>
                      <a:srgbClr val="000000"/>
                    </a:solidFill>
                  </a:rPr>
                  <a:t>  </a:t>
                </a:r>
                <a:r>
                  <a:rPr lang="en-GB" sz="1600" b="1" dirty="0">
                    <a:solidFill>
                      <a:srgbClr val="000000"/>
                    </a:solidFill>
                  </a:rPr>
                  <a:t>→  </a:t>
                </a:r>
                <a:r>
                  <a:rPr lang="en-GB" sz="1600" dirty="0">
                    <a:solidFill>
                      <a:srgbClr val="000000"/>
                    </a:solidFill>
                  </a:rPr>
                  <a:t>value associated with a possible outcome of a game ( set of strategies 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70709" y="2738914"/>
                <a:ext cx="10750731" cy="3933172"/>
              </a:xfrm>
              <a:blipFill>
                <a:blip r:embed="rId5"/>
                <a:stretch>
                  <a:fillRect l="-118" t="-1608" r="-590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90796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A9F255A5-4F91-0646-9A63-EC3113D7A5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492382"/>
              </p:ext>
            </p:extLst>
          </p:nvPr>
        </p:nvGraphicFramePr>
        <p:xfrm>
          <a:off x="4487128" y="406200"/>
          <a:ext cx="7334079" cy="6065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9" name="Title 1">
            <a:extLst>
              <a:ext uri="{FF2B5EF4-FFF2-40B4-BE49-F238E27FC236}">
                <a16:creationId xmlns:a16="http://schemas.microsoft.com/office/drawing/2014/main" id="{E83E941B-942E-E840-96F6-99B150EDF947}"/>
              </a:ext>
            </a:extLst>
          </p:cNvPr>
          <p:cNvSpPr txBox="1">
            <a:spLocks/>
          </p:cNvSpPr>
          <p:nvPr/>
        </p:nvSpPr>
        <p:spPr>
          <a:xfrm>
            <a:off x="-1273001" y="379346"/>
            <a:ext cx="4438332" cy="33874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		System</a:t>
            </a:r>
            <a:endParaRPr lang="en-US" sz="4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8833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73001" y="379346"/>
            <a:ext cx="4438332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		System</a:t>
            </a: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04D50B5E-ECCB-6C44-99D5-74BAC036FE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1878470"/>
              </p:ext>
            </p:extLst>
          </p:nvPr>
        </p:nvGraphicFramePr>
        <p:xfrm>
          <a:off x="4472328" y="476147"/>
          <a:ext cx="7363680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76423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B6C291-6CAF-46DF-ACFF-AADF0FD03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170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35DC46-5663-471D-AADB-81E00E65B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196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95E59CC-7059-4455-9789-EDFBBE8F5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983" r="60644" b="14447"/>
          <a:stretch/>
        </p:blipFill>
        <p:spPr>
          <a:xfrm>
            <a:off x="2777490" y="2"/>
            <a:ext cx="6185757" cy="6857999"/>
          </a:xfrm>
          <a:custGeom>
            <a:avLst/>
            <a:gdLst>
              <a:gd name="connsiteX0" fmla="*/ 0 w 9414510"/>
              <a:gd name="connsiteY0" fmla="*/ 0 h 6857999"/>
              <a:gd name="connsiteX1" fmla="*/ 9414510 w 9414510"/>
              <a:gd name="connsiteY1" fmla="*/ 0 h 6857999"/>
              <a:gd name="connsiteX2" fmla="*/ 9414510 w 9414510"/>
              <a:gd name="connsiteY2" fmla="*/ 6857999 h 6857999"/>
              <a:gd name="connsiteX3" fmla="*/ 0 w 941451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14510" h="6857999">
                <a:moveTo>
                  <a:pt x="0" y="0"/>
                </a:moveTo>
                <a:lnTo>
                  <a:pt x="9414510" y="0"/>
                </a:lnTo>
                <a:lnTo>
                  <a:pt x="941451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373" y="1243013"/>
            <a:ext cx="4316233" cy="4371974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		Modelling</a:t>
            </a:r>
            <a:endParaRPr lang="el-GR" sz="40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61A72-2853-4326-9060-F59A5559E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1788" y="1032986"/>
            <a:ext cx="3872884" cy="4792027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Geometry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Strategy Space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Payoff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Dynamics &amp; Sense Classification</a:t>
            </a: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260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0DA769-27DE-4814-98C3-E6ADA4B1EF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989" r="48610"/>
          <a:stretch/>
        </p:blipFill>
        <p:spPr>
          <a:xfrm>
            <a:off x="7505963" y="10"/>
            <a:ext cx="4686038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71AC82-EB96-462D-BED8-5CF3D382D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406" y="0"/>
            <a:ext cx="4803636" cy="1311664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Geometry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48406" y="768325"/>
                <a:ext cx="7257556" cy="6559825"/>
              </a:xfrm>
            </p:spPr>
            <p:txBody>
              <a:bodyPr anchor="ctr">
                <a:noAutofit/>
              </a:bodyPr>
              <a:lstStyle/>
              <a:p>
                <a:pPr fontAlgn="base"/>
                <a:r>
                  <a:rPr lang="en-GB" sz="1600" b="1" dirty="0">
                    <a:solidFill>
                      <a:srgbClr val="000000"/>
                    </a:solidFill>
                  </a:rPr>
                  <a:t>List</a:t>
                </a:r>
                <a:r>
                  <a:rPr lang="en-GB" sz="1600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 of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 </a:t>
                </a:r>
                <a:r>
                  <a:rPr lang="en-GB" sz="1600" b="1" dirty="0">
                    <a:solidFill>
                      <a:srgbClr val="000000"/>
                    </a:solidFill>
                  </a:rPr>
                  <a:t>words</a:t>
                </a:r>
                <a:r>
                  <a:rPr lang="en-GB" sz="1600" dirty="0">
                    <a:solidFill>
                      <a:srgbClr val="000000"/>
                    </a:solidFill>
                  </a:rPr>
                  <a:t> from the text </a:t>
                </a:r>
              </a:p>
              <a:p>
                <a:pPr lvl="1" fontAlgn="base"/>
                <a14:m>
                  <m:oMath xmlns:m="http://schemas.openxmlformats.org/officeDocument/2006/math"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…, </m:t>
                    </m:r>
                    <m:sSub>
                      <m:sSubPr>
                        <m:ctrlP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  </a:t>
                </a:r>
              </a:p>
              <a:p>
                <a:pPr lvl="1" fontAlgn="base"/>
                <a:endParaRPr lang="en-GB" sz="1600" dirty="0">
                  <a:solidFill>
                    <a:srgbClr val="000000"/>
                  </a:solidFill>
                </a:endParaRPr>
              </a:p>
              <a:p>
                <a:pPr fontAlgn="base"/>
                <a:r>
                  <a:rPr lang="en-GB" sz="1600" dirty="0">
                    <a:solidFill>
                      <a:srgbClr val="000000"/>
                    </a:solidFill>
                  </a:rPr>
                  <a:t>Word </a:t>
                </a:r>
                <a:r>
                  <a:rPr lang="en-GB" sz="1600" b="1" dirty="0">
                    <a:solidFill>
                      <a:srgbClr val="000000"/>
                    </a:solidFill>
                  </a:rPr>
                  <a:t>similarity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𝑵𝒙𝑵</m:t>
                        </m:r>
                      </m:sub>
                    </m:sSub>
                  </m:oMath>
                </a14:m>
                <a:endParaRPr lang="en-GB" sz="1600" dirty="0">
                  <a:solidFill>
                    <a:srgbClr val="000000"/>
                  </a:solidFill>
                </a:endParaRP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Pairwise similarities among words →  players’ interactions</a:t>
                </a:r>
              </a:p>
              <a:p>
                <a:pPr lvl="1" fontAlgn="base"/>
                <a14:m>
                  <m:oMath xmlns:m="http://schemas.openxmlformats.org/officeDocument/2006/math">
                    <m:sSub>
                      <m:sSubPr>
                        <m:ctrlPr>
                          <a:rPr lang="en-GB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𝑘𝑗</m:t>
                        </m:r>
                      </m:sub>
                    </m:sSub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6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sim</m:t>
                    </m:r>
                    <m:r>
                      <a:rPr lang="en-US" sz="16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16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16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16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1600" b="0" i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 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: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</m:oMath>
                </a14:m>
                <a:endParaRPr lang="en-GB" sz="1600" dirty="0">
                  <a:solidFill>
                    <a:srgbClr val="000000"/>
                  </a:solidFill>
                </a:endParaRP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Weighted adjacency matrix of the graph </a:t>
                </a:r>
              </a:p>
              <a:p>
                <a:pPr lvl="1" fontAlgn="base"/>
                <a:endParaRPr lang="en-GB" sz="1600" dirty="0">
                  <a:solidFill>
                    <a:srgbClr val="000000"/>
                  </a:solidFill>
                </a:endParaRPr>
              </a:p>
              <a:p>
                <a:pPr fontAlgn="base"/>
                <a:r>
                  <a:rPr lang="en-GB" sz="1600" b="1" dirty="0">
                    <a:solidFill>
                      <a:srgbClr val="000000"/>
                    </a:solidFill>
                  </a:rPr>
                  <a:t>Similarity measure</a:t>
                </a:r>
                <a:r>
                  <a:rPr lang="en-GB" sz="1600" dirty="0">
                    <a:solidFill>
                      <a:srgbClr val="000000"/>
                    </a:solidFill>
                  </a:rPr>
                  <a:t>: strength of co-occurrence between words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 </a:t>
                </a: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Semantically correlated words</a:t>
                </a: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8 association measures: Dice coefficient (dice), modified Dice coefficient (</a:t>
                </a:r>
                <a:r>
                  <a:rPr lang="en-GB" sz="1600" dirty="0" err="1">
                    <a:solidFill>
                      <a:srgbClr val="000000"/>
                    </a:solidFill>
                  </a:rPr>
                  <a:t>mDice</a:t>
                </a:r>
                <a:r>
                  <a:rPr lang="en-GB" sz="1600" dirty="0">
                    <a:solidFill>
                      <a:srgbClr val="000000"/>
                    </a:solidFill>
                  </a:rPr>
                  <a:t>), pointwise mutual information (</a:t>
                </a:r>
                <a:r>
                  <a:rPr lang="en-GB" sz="1600" dirty="0" err="1">
                    <a:solidFill>
                      <a:srgbClr val="000000"/>
                    </a:solidFill>
                  </a:rPr>
                  <a:t>pmi</a:t>
                </a:r>
                <a:r>
                  <a:rPr lang="en-GB" sz="1600" dirty="0">
                    <a:solidFill>
                      <a:srgbClr val="000000"/>
                    </a:solidFill>
                  </a:rPr>
                  <a:t>), t-score measure (t-score), z-score measure (z-score), odds ration (odds-r), chi-squared test (chi-s), chi-squared correct (chi-s-c).</a:t>
                </a:r>
              </a:p>
              <a:p>
                <a:pPr lvl="1" fontAlgn="base"/>
                <a:endParaRPr lang="en-GB" sz="1600" dirty="0">
                  <a:solidFill>
                    <a:srgbClr val="000000"/>
                  </a:solidFill>
                </a:endParaRPr>
              </a:p>
              <a:p>
                <a:pPr fontAlgn="base"/>
                <a:r>
                  <a:rPr lang="en-GB" sz="1600" b="1" dirty="0">
                    <a:solidFill>
                      <a:srgbClr val="000000"/>
                    </a:solidFill>
                  </a:rPr>
                  <a:t>Proximity</a:t>
                </a:r>
                <a:r>
                  <a:rPr lang="en-GB" sz="1600" dirty="0">
                    <a:solidFill>
                      <a:srgbClr val="000000"/>
                    </a:solidFill>
                  </a:rPr>
                  <a:t> relations with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- neighbours ( similarity </a:t>
                </a:r>
                <a:r>
                  <a:rPr lang="en-GB" sz="1600" b="1" dirty="0">
                    <a:solidFill>
                      <a:srgbClr val="000000"/>
                    </a:solidFill>
                  </a:rPr>
                  <a:t>augmentation</a:t>
                </a:r>
                <a:r>
                  <a:rPr lang="en-GB" sz="1600" dirty="0">
                    <a:solidFill>
                      <a:srgbClr val="000000"/>
                    </a:solidFill>
                  </a:rPr>
                  <a:t>)    </a:t>
                </a: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Sentence structure</a:t>
                </a:r>
              </a:p>
              <a:p>
                <a:pPr lvl="1" fontAlgn="base"/>
                <a:r>
                  <a:rPr lang="en-GB" sz="1600" dirty="0">
                    <a:solidFill>
                      <a:srgbClr val="000000"/>
                    </a:solidFill>
                  </a:rPr>
                  <a:t>Size of </a:t>
                </a:r>
                <a14:m>
                  <m:oMath xmlns:m="http://schemas.openxmlformats.org/officeDocument/2006/math">
                    <m:r>
                      <a:rPr lang="en-US" sz="1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6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600" dirty="0">
                    <a:solidFill>
                      <a:srgbClr val="000000"/>
                    </a:solidFill>
                  </a:rPr>
                  <a:t>: fixed expressions / semantic concepts</a:t>
                </a:r>
              </a:p>
              <a:p>
                <a:pPr fontAlgn="base"/>
                <a:endParaRPr lang="en-GB" sz="1600" dirty="0">
                  <a:solidFill>
                    <a:srgbClr val="000000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6861A72-2853-4326-9060-F59A5559E0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8406" y="768325"/>
                <a:ext cx="7257556" cy="6559825"/>
              </a:xfrm>
              <a:blipFill>
                <a:blip r:embed="rId4"/>
                <a:stretch>
                  <a:fillRect l="-350"/>
                </a:stretch>
              </a:blipFill>
            </p:spPr>
            <p:txBody>
              <a:bodyPr/>
              <a:lstStyle/>
              <a:p>
                <a:r>
                  <a:rPr lang="en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7335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76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page21image35824160">
            <a:extLst>
              <a:ext uri="{FF2B5EF4-FFF2-40B4-BE49-F238E27FC236}">
                <a16:creationId xmlns:a16="http://schemas.microsoft.com/office/drawing/2014/main" id="{54377EDC-6F85-4547-8D74-BF7375205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66568" y="2620507"/>
            <a:ext cx="3556492" cy="3191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1" descr="page21image35831232">
            <a:extLst>
              <a:ext uri="{FF2B5EF4-FFF2-40B4-BE49-F238E27FC236}">
                <a16:creationId xmlns:a16="http://schemas.microsoft.com/office/drawing/2014/main" id="{AC761F46-8265-0B47-AC9F-94365CCF4E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" r="-223"/>
          <a:stretch/>
        </p:blipFill>
        <p:spPr bwMode="auto">
          <a:xfrm>
            <a:off x="268942" y="2565533"/>
            <a:ext cx="3556492" cy="3205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page21image35824368">
            <a:extLst>
              <a:ext uri="{FF2B5EF4-FFF2-40B4-BE49-F238E27FC236}">
                <a16:creationId xmlns:a16="http://schemas.microsoft.com/office/drawing/2014/main" id="{D8F7B374-305D-4240-B703-4BEDEF4EE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13879" y="2579186"/>
            <a:ext cx="3556492" cy="3191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itle 1">
            <a:extLst>
              <a:ext uri="{FF2B5EF4-FFF2-40B4-BE49-F238E27FC236}">
                <a16:creationId xmlns:a16="http://schemas.microsoft.com/office/drawing/2014/main" id="{608BFA06-2B06-7F45-89BE-C4233C7E6EBD}"/>
              </a:ext>
            </a:extLst>
          </p:cNvPr>
          <p:cNvSpPr txBox="1">
            <a:spLocks/>
          </p:cNvSpPr>
          <p:nvPr/>
        </p:nvSpPr>
        <p:spPr>
          <a:xfrm>
            <a:off x="248406" y="0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Geometry</a:t>
            </a:r>
          </a:p>
        </p:txBody>
      </p:sp>
    </p:spTree>
    <p:extLst>
      <p:ext uri="{BB962C8B-B14F-4D97-AF65-F5344CB8AC3E}">
        <p14:creationId xmlns:p14="http://schemas.microsoft.com/office/powerpoint/2010/main" val="123304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1840</TotalTime>
  <Words>1921</Words>
  <Application>Microsoft Macintosh PowerPoint</Application>
  <PresentationFormat>Widescreen</PresentationFormat>
  <Paragraphs>330</Paragraphs>
  <Slides>24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Cambria Math</vt:lpstr>
      <vt:lpstr>Palatino</vt:lpstr>
      <vt:lpstr>Wingdings</vt:lpstr>
      <vt:lpstr>Office Theme</vt:lpstr>
      <vt:lpstr>A Game – Theoretic Approach to  Word Sense Disambiguation </vt:lpstr>
      <vt:lpstr>Introduction</vt:lpstr>
      <vt:lpstr>PowerPoint Presentation</vt:lpstr>
      <vt:lpstr>Game Theory</vt:lpstr>
      <vt:lpstr>PowerPoint Presentation</vt:lpstr>
      <vt:lpstr>Proposed   System</vt:lpstr>
      <vt:lpstr>Data   Modelling</vt:lpstr>
      <vt:lpstr>Data Geometry</vt:lpstr>
      <vt:lpstr>PowerPoint Presentation</vt:lpstr>
      <vt:lpstr>PowerPoint Presentation</vt:lpstr>
      <vt:lpstr>PowerPoint Presentation</vt:lpstr>
      <vt:lpstr>PowerPoint Presentation</vt:lpstr>
      <vt:lpstr>Payoff</vt:lpstr>
      <vt:lpstr>System Dynamics &amp; Sense Classification</vt:lpstr>
      <vt:lpstr>System Dynamics &amp; Sense Classification</vt:lpstr>
      <vt:lpstr>System Dynamics &amp;  Sense Classification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Parameter Tuning</dc:title>
  <dc:creator>lt1200020@o365.uoa.gr</dc:creator>
  <cp:lastModifiedBy>Christina-Theano Kylafi</cp:lastModifiedBy>
  <cp:revision>278</cp:revision>
  <dcterms:created xsi:type="dcterms:W3CDTF">2021-02-03T20:20:42Z</dcterms:created>
  <dcterms:modified xsi:type="dcterms:W3CDTF">2021-02-05T22:05:24Z</dcterms:modified>
</cp:coreProperties>
</file>

<file path=docProps/thumbnail.jpeg>
</file>